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81" r:id="rId3"/>
    <p:sldId id="16763531" r:id="rId4"/>
    <p:sldId id="16763527" r:id="rId6"/>
    <p:sldId id="16763508" r:id="rId7"/>
    <p:sldId id="16763511" r:id="rId8"/>
    <p:sldId id="16763523" r:id="rId9"/>
    <p:sldId id="16763513" r:id="rId10"/>
    <p:sldId id="16763512" r:id="rId11"/>
    <p:sldId id="16763522" r:id="rId12"/>
    <p:sldId id="16763514" r:id="rId13"/>
    <p:sldId id="16763529" r:id="rId14"/>
    <p:sldId id="1676353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3" userDrawn="1">
          <p15:clr>
            <a:srgbClr val="A4A3A4"/>
          </p15:clr>
        </p15:guide>
        <p15:guide id="3" orient="horz" pos="34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336" userDrawn="1">
          <p15:clr>
            <a:srgbClr val="A4A3A4"/>
          </p15:clr>
        </p15:guide>
        <p15:guide id="6" pos="7350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0D"/>
    <a:srgbClr val="000000"/>
    <a:srgbClr val="BCD9FF"/>
    <a:srgbClr val="2C73FF"/>
    <a:srgbClr val="2610B8"/>
    <a:srgbClr val="DCE8FF"/>
    <a:srgbClr val="CEE8FF"/>
    <a:srgbClr val="1F4BD8"/>
    <a:srgbClr val="F2F8FF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0" autoAdjust="0"/>
    <p:restoredTop sz="94923" autoAdjust="0"/>
  </p:normalViewPr>
  <p:slideViewPr>
    <p:cSldViewPr snapToGrid="0" showGuides="1">
      <p:cViewPr varScale="1">
        <p:scale>
          <a:sx n="89" d="100"/>
          <a:sy n="89" d="100"/>
        </p:scale>
        <p:origin x="60" y="222"/>
      </p:cViewPr>
      <p:guideLst>
        <p:guide orient="horz" pos="2126"/>
        <p:guide pos="3843"/>
        <p:guide orient="horz" pos="341"/>
        <p:guide orient="horz" pos="3952"/>
        <p:guide pos="336"/>
        <p:guide pos="7350"/>
        <p:guide orient="horz" pos="164"/>
        <p:guide orient="horz" pos="436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03FEB-2877-4722-9E4F-95DE952B2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90204" pitchFamily="34" charset="0"/>
              <a:buNone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90204" pitchFamily="34" charset="0"/>
              <a:buNone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2E13C-8C62-4CAD-BBF4-26E211740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背景图案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8241323" cy="6858000"/>
          </a:xfrm>
          <a:prstGeom prst="rect">
            <a:avLst/>
          </a:prstGeom>
          <a:gradFill>
            <a:gsLst>
              <a:gs pos="0">
                <a:srgbClr val="26107F"/>
              </a:gs>
              <a:gs pos="99000">
                <a:srgbClr val="26107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4589"/>
          <a:stretch>
            <a:fillRect/>
          </a:stretch>
        </p:blipFill>
        <p:spPr>
          <a:xfrm>
            <a:off x="954624" y="2043687"/>
            <a:ext cx="2186142" cy="511781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 hasCustomPrompt="1"/>
          </p:nvPr>
        </p:nvSpPr>
        <p:spPr>
          <a:xfrm>
            <a:off x="954623" y="2913752"/>
            <a:ext cx="8853800" cy="7824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在此输入标题</a:t>
            </a:r>
            <a:endParaRPr lang="zh-CN" altLang="en-US" dirty="0"/>
          </a:p>
        </p:txBody>
      </p:sp>
      <p:sp>
        <p:nvSpPr>
          <p:cNvPr id="14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954623" y="4006101"/>
            <a:ext cx="5833778" cy="914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此处编辑小标题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289288"/>
          </a:xfrm>
          <a:prstGeom prst="rect">
            <a:avLst/>
          </a:prstGeom>
          <a:solidFill>
            <a:srgbClr val="BCD9FF">
              <a:alpha val="20000"/>
            </a:srgbClr>
          </a:solidFill>
          <a:ln w="158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0236" y="0"/>
            <a:ext cx="7279564" cy="6857999"/>
          </a:xfrm>
          <a:custGeom>
            <a:avLst/>
            <a:gdLst>
              <a:gd name="connsiteX0" fmla="*/ 0 w 7620000"/>
              <a:gd name="connsiteY0" fmla="*/ 0 h 13716001"/>
              <a:gd name="connsiteX1" fmla="*/ 7620000 w 7620000"/>
              <a:gd name="connsiteY1" fmla="*/ 0 h 13716001"/>
              <a:gd name="connsiteX2" fmla="*/ 7620000 w 7620000"/>
              <a:gd name="connsiteY2" fmla="*/ 13716001 h 13716001"/>
              <a:gd name="connsiteX3" fmla="*/ 0 w 7620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0" h="13716001">
                <a:moveTo>
                  <a:pt x="0" y="0"/>
                </a:moveTo>
                <a:lnTo>
                  <a:pt x="7620000" y="0"/>
                </a:lnTo>
                <a:lnTo>
                  <a:pt x="7620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E4EBF5"/>
          </a:solidFill>
        </p:spPr>
        <p:txBody>
          <a:bodyPr wrap="square" anchor="ctr">
            <a:noAutofit/>
          </a:bodyPr>
          <a:lstStyle>
            <a:lvl1pPr>
              <a:defRPr sz="400"/>
            </a:lvl1pPr>
          </a:lstStyle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533400" y="175841"/>
            <a:ext cx="11135436" cy="731520"/>
          </a:xfr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rgbClr val="1209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 rot="5400000">
            <a:off x="287184" y="443433"/>
            <a:ext cx="397326" cy="74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163" y="6465129"/>
            <a:ext cx="1033838" cy="2391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30429" y="1105646"/>
            <a:ext cx="4094882" cy="692557"/>
          </a:xfr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rgbClr val="1209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pic>
        <p:nvPicPr>
          <p:cNvPr id="6" name="图像" descr="图像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7737" y="6164663"/>
            <a:ext cx="1530605" cy="3540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背景图案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8"/>
          <a:stretch>
            <a:fillRect/>
          </a:stretch>
        </p:blipFill>
        <p:spPr>
          <a:xfrm>
            <a:off x="0" y="-12956"/>
            <a:ext cx="12192000" cy="633761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954623" y="2373424"/>
            <a:ext cx="8853800" cy="782425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26107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在此输入标题</a:t>
            </a:r>
            <a:endParaRPr lang="zh-CN" altLang="en-US" dirty="0"/>
          </a:p>
        </p:txBody>
      </p:sp>
      <p:sp>
        <p:nvSpPr>
          <p:cNvPr id="11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954623" y="3465773"/>
            <a:ext cx="5833778" cy="914400"/>
          </a:xfrm>
        </p:spPr>
        <p:txBody>
          <a:bodyPr/>
          <a:lstStyle>
            <a:lvl1pPr marL="0" indent="0">
              <a:buNone/>
              <a:defRPr sz="2400">
                <a:solidFill>
                  <a:srgbClr val="26107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此处编辑小标题</a:t>
            </a:r>
            <a:endParaRPr lang="zh-CN" altLang="en-US" dirty="0"/>
          </a:p>
        </p:txBody>
      </p:sp>
      <p:sp>
        <p:nvSpPr>
          <p:cNvPr id="12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54623" y="1641769"/>
            <a:ext cx="5833778" cy="57669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PART 01</a:t>
            </a:r>
            <a:endParaRPr lang="zh-CN" altLang="en-US" dirty="0"/>
          </a:p>
        </p:txBody>
      </p:sp>
      <p:pic>
        <p:nvPicPr>
          <p:cNvPr id="7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7737" y="6188516"/>
            <a:ext cx="1530605" cy="3540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289288"/>
          </a:xfrm>
          <a:prstGeom prst="rect">
            <a:avLst/>
          </a:prstGeom>
          <a:solidFill>
            <a:srgbClr val="BCD9FF">
              <a:alpha val="20000"/>
            </a:srgbClr>
          </a:solidFill>
          <a:ln w="158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533400" y="175841"/>
            <a:ext cx="11135436" cy="731520"/>
          </a:xfr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rgbClr val="12095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rot="5400000">
            <a:off x="287184" y="443433"/>
            <a:ext cx="397326" cy="74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163" y="6465129"/>
            <a:ext cx="1033838" cy="2391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163" y="6465129"/>
            <a:ext cx="1033838" cy="2391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12192000" cy="6313251"/>
          </a:xfrm>
          <a:prstGeom prst="rect">
            <a:avLst/>
          </a:prstGeom>
          <a:solidFill>
            <a:srgbClr val="031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背景图案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b="2258"/>
          <a:stretch>
            <a:fillRect/>
          </a:stretch>
        </p:blipFill>
        <p:spPr>
          <a:xfrm>
            <a:off x="0" y="-67856"/>
            <a:ext cx="12192000" cy="6381109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0160" y="-67859"/>
            <a:ext cx="12192000" cy="6381109"/>
          </a:xfrm>
          <a:prstGeom prst="rect">
            <a:avLst/>
          </a:prstGeom>
          <a:gradFill>
            <a:gsLst>
              <a:gs pos="35000">
                <a:srgbClr val="26107F"/>
              </a:gs>
              <a:gs pos="99000">
                <a:srgbClr val="26107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533400" y="175841"/>
            <a:ext cx="11135436" cy="731520"/>
          </a:xfr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 rot="5400000">
            <a:off x="287184" y="443433"/>
            <a:ext cx="397326" cy="74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163" y="6465129"/>
            <a:ext cx="1033838" cy="2391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313714"/>
          </a:xfrm>
          <a:prstGeom prst="rect">
            <a:avLst/>
          </a:prstGeom>
          <a:solidFill>
            <a:srgbClr val="120954"/>
          </a:solidFill>
          <a:ln w="158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533400" y="175841"/>
            <a:ext cx="11135436" cy="731520"/>
          </a:xfr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rot="5400000">
            <a:off x="287184" y="443433"/>
            <a:ext cx="397326" cy="74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163" y="6465129"/>
            <a:ext cx="1033838" cy="2391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"/>
          <a:stretch>
            <a:fillRect/>
          </a:stretch>
        </p:blipFill>
        <p:spPr>
          <a:xfrm>
            <a:off x="-126436" y="-60960"/>
            <a:ext cx="12318436" cy="692912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26436" y="-60959"/>
            <a:ext cx="11292276" cy="6929120"/>
          </a:xfrm>
          <a:prstGeom prst="rect">
            <a:avLst/>
          </a:prstGeom>
          <a:gradFill>
            <a:gsLst>
              <a:gs pos="18000">
                <a:srgbClr val="26107F"/>
              </a:gs>
              <a:gs pos="99000">
                <a:srgbClr val="26107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59977" y="4917344"/>
            <a:ext cx="4834823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0" i="0" dirty="0">
                <a:solidFill>
                  <a:srgbClr val="677CF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爱数愿景</a:t>
            </a:r>
            <a:br>
              <a:rPr lang="zh-CN" altLang="en-US" sz="1200" dirty="0">
                <a:solidFill>
                  <a:srgbClr val="677C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b="1" i="0" u="none" strike="noStrike" dirty="0">
                <a:solidFill>
                  <a:srgbClr val="677CF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以数据重塑生产力，共创智能世界</a:t>
            </a:r>
            <a:endParaRPr lang="en-US" altLang="zh-CN" sz="1600" b="1" i="0" u="none" strike="noStrike" dirty="0">
              <a:solidFill>
                <a:srgbClr val="677CF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677C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Vision</a:t>
            </a:r>
            <a:r>
              <a:rPr lang="zh-CN" altLang="en-US" sz="1400" dirty="0">
                <a:solidFill>
                  <a:srgbClr val="677C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677C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Co-creating a smarter world with smarter data</a:t>
            </a:r>
            <a:endParaRPr lang="en-US" altLang="zh-CN" sz="1400" dirty="0">
              <a:solidFill>
                <a:srgbClr val="677C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2"/>
          <p:cNvSpPr txBox="1"/>
          <p:nvPr userDrawn="1"/>
        </p:nvSpPr>
        <p:spPr>
          <a:xfrm>
            <a:off x="1359977" y="2722581"/>
            <a:ext cx="6155141" cy="2672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地　　址：上海市闵行区万泰路</a:t>
            </a:r>
            <a:r>
              <a:rPr lang="en-US" altLang="zh-CN" sz="1400" dirty="0"/>
              <a:t> 50 </a:t>
            </a:r>
            <a:r>
              <a:rPr lang="zh-CN" altLang="en-US" sz="1400" dirty="0"/>
              <a:t>号 爱数集团总部大楼</a:t>
            </a:r>
            <a:endParaRPr lang="zh-CN" altLang="en-US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咨询热线：</a:t>
            </a:r>
            <a:r>
              <a:rPr lang="en-US" altLang="zh-CN" sz="1400" dirty="0"/>
              <a:t>021-5422 2601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服务热线：</a:t>
            </a:r>
            <a:r>
              <a:rPr lang="en-US" altLang="zh-CN" sz="1400" dirty="0"/>
              <a:t>400-880-1569</a:t>
            </a:r>
            <a:endParaRPr lang="en-US" altLang="zh-CN" sz="1400" dirty="0"/>
          </a:p>
          <a:p>
            <a:pPr>
              <a:lnSpc>
                <a:spcPct val="120000"/>
              </a:lnSpc>
            </a:pPr>
            <a:r>
              <a:rPr lang="zh-CN" altLang="en-US" sz="1400" dirty="0"/>
              <a:t>客服邮箱：</a:t>
            </a:r>
            <a:r>
              <a:rPr lang="en-US" altLang="zh-CN" sz="1400" dirty="0"/>
              <a:t>support@aishu.cn</a:t>
            </a:r>
            <a:endParaRPr lang="en-US" altLang="zh-CN" sz="1400" dirty="0"/>
          </a:p>
          <a:p>
            <a:endParaRPr lang="zh-CN" altLang="en-US" sz="1400" dirty="0"/>
          </a:p>
          <a:p>
            <a:endParaRPr lang="zh-CN" altLang="en-US" sz="1400" dirty="0"/>
          </a:p>
        </p:txBody>
      </p:sp>
      <p:sp>
        <p:nvSpPr>
          <p:cNvPr id="10" name="文本占位符 15"/>
          <p:cNvSpPr txBox="1"/>
          <p:nvPr userDrawn="1"/>
        </p:nvSpPr>
        <p:spPr>
          <a:xfrm>
            <a:off x="1280219" y="2081914"/>
            <a:ext cx="3084370" cy="692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4800" b="0" i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THANKS</a:t>
            </a:r>
            <a:endParaRPr lang="zh-CN" altLang="en-US" sz="3600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r="4589"/>
          <a:stretch>
            <a:fillRect/>
          </a:stretch>
        </p:blipFill>
        <p:spPr>
          <a:xfrm>
            <a:off x="1280219" y="967802"/>
            <a:ext cx="2186142" cy="511781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8046906" y="2408994"/>
            <a:ext cx="1424764" cy="1649733"/>
            <a:chOff x="8046906" y="2408994"/>
            <a:chExt cx="1424764" cy="164973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8046906" y="2408994"/>
              <a:ext cx="1424764" cy="1649733"/>
              <a:chOff x="10816451" y="5110542"/>
              <a:chExt cx="918329" cy="106333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816451" y="5110542"/>
                <a:ext cx="918329" cy="1063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0816451" y="5110542"/>
                <a:ext cx="918329" cy="918329"/>
                <a:chOff x="9491632" y="3755026"/>
                <a:chExt cx="1149444" cy="1149444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1632" y="3755026"/>
                  <a:ext cx="1149444" cy="1149444"/>
                </a:xfrm>
                <a:prstGeom prst="rect">
                  <a:avLst/>
                </a:prstGeom>
              </p:spPr>
            </p:pic>
            <p:sp>
              <p:nvSpPr>
                <p:cNvPr id="19" name="圆角矩形 13"/>
                <p:cNvSpPr/>
                <p:nvPr/>
              </p:nvSpPr>
              <p:spPr>
                <a:xfrm>
                  <a:off x="9957112" y="4224208"/>
                  <a:ext cx="218484" cy="21107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10848383" y="5950368"/>
                <a:ext cx="854465" cy="20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300" b="1" dirty="0">
                  <a:solidFill>
                    <a:srgbClr val="3447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200" b="0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爱数公众号</a:t>
                </a:r>
                <a:endParaRPr lang="zh-CN" altLang="en-US" sz="1200" b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642767" y="3046560"/>
              <a:ext cx="233041" cy="8544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694384" y="3137422"/>
              <a:ext cx="140438" cy="6588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289288"/>
          </a:xfrm>
          <a:prstGeom prst="rect">
            <a:avLst/>
          </a:prstGeom>
          <a:solidFill>
            <a:srgbClr val="F3F9FF"/>
          </a:solidFill>
          <a:ln w="158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163" y="6465129"/>
            <a:ext cx="1033838" cy="2391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0BDB-38A7-4DDA-A7A6-61A9F9C3C8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C72C3-F6BB-4E55-8FD8-1CDFD39634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4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5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/>
          <p:cNvSpPr txBox="1"/>
          <p:nvPr/>
        </p:nvSpPr>
        <p:spPr>
          <a:xfrm>
            <a:off x="873369" y="4573475"/>
            <a:ext cx="6340522" cy="451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solidFill>
                  <a:schemeClr val="bg1"/>
                </a:solidFill>
              </a:rPr>
              <a:t>无缝对接</a:t>
            </a:r>
            <a:r>
              <a:rPr lang="en-US" altLang="zh-CN" sz="1800" dirty="0">
                <a:solidFill>
                  <a:schemeClr val="bg1"/>
                </a:solidFill>
              </a:rPr>
              <a:t>AI</a:t>
            </a:r>
            <a:r>
              <a:rPr lang="zh-CN" altLang="en-US" sz="1800" dirty="0">
                <a:solidFill>
                  <a:schemeClr val="bg1"/>
                </a:solidFill>
              </a:rPr>
              <a:t>应用开发平台与业务系统的知识引擎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标题 2"/>
          <p:cNvSpPr txBox="1"/>
          <p:nvPr/>
        </p:nvSpPr>
        <p:spPr>
          <a:xfrm>
            <a:off x="838200" y="2698115"/>
            <a:ext cx="6661150" cy="21012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280"/>
              </a:lnSpc>
            </a:pPr>
            <a:r>
              <a:rPr lang="zh-CN" altLang="en-US" b="1" dirty="0">
                <a:solidFill>
                  <a:srgbClr val="F9FAFB"/>
                </a:solidFill>
                <a:latin typeface="quote-cjk-patch"/>
              </a:rPr>
              <a:t>爱数智能知识管理开放融合解决方案</a:t>
            </a:r>
            <a:endParaRPr lang="en-US" altLang="zh-CN" b="1" i="0" dirty="0">
              <a:solidFill>
                <a:srgbClr val="F9FAFB"/>
              </a:solidFill>
              <a:effectLst/>
              <a:latin typeface="quote-cjk-patc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5859" y="1550142"/>
            <a:ext cx="6250252" cy="4008235"/>
          </a:xfrm>
          <a:prstGeom prst="rect">
            <a:avLst/>
          </a:prstGeom>
          <a:solidFill>
            <a:srgbClr val="BBA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5" name="图片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652" y="1460334"/>
            <a:ext cx="6250252" cy="400164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14990"/>
            <a:ext cx="11135436" cy="73152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26107F"/>
                </a:solidFill>
              </a:rPr>
              <a:t>对接方式三：内容知识网络增强 </a:t>
            </a:r>
            <a:r>
              <a:rPr lang="en-US" altLang="zh-CN" sz="3200" dirty="0" err="1">
                <a:solidFill>
                  <a:srgbClr val="26107F"/>
                </a:solidFill>
              </a:rPr>
              <a:t>Dify</a:t>
            </a:r>
            <a:r>
              <a:rPr lang="zh-CN" altLang="en-US" sz="3200" dirty="0">
                <a:solidFill>
                  <a:srgbClr val="26107F"/>
                </a:solidFill>
              </a:rPr>
              <a:t> 回答的专业性和准确性</a:t>
            </a: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直线连接符 7"/>
          <p:cNvCxnSpPr/>
          <p:nvPr/>
        </p:nvCxnSpPr>
        <p:spPr>
          <a:xfrm>
            <a:off x="8255195" y="1460334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7648211" y="1460334"/>
            <a:ext cx="638828" cy="638828"/>
          </a:xfrm>
          <a:prstGeom prst="roundRect">
            <a:avLst/>
          </a:prstGeom>
          <a:solidFill>
            <a:srgbClr val="677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648211" y="3515991"/>
            <a:ext cx="638828" cy="6388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2" name="直线连接符 11"/>
          <p:cNvCxnSpPr/>
          <p:nvPr/>
        </p:nvCxnSpPr>
        <p:spPr>
          <a:xfrm>
            <a:off x="8255195" y="3515991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441994" y="151397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677CF3"/>
                </a:solidFill>
              </a:rPr>
              <a:t>方案描述：</a:t>
            </a:r>
            <a:endParaRPr kumimoji="1" lang="zh-CN" altLang="en-US" sz="1400" b="1" dirty="0">
              <a:solidFill>
                <a:srgbClr val="677CF3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41994" y="1821755"/>
            <a:ext cx="3108544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000000"/>
                </a:solidFill>
              </a:rPr>
              <a:t>在方式二的基础上， </a:t>
            </a:r>
            <a:r>
              <a:rPr kumimoji="1" lang="en-US" altLang="zh-CN" sz="1100" dirty="0" err="1">
                <a:solidFill>
                  <a:srgbClr val="000000"/>
                </a:solidFill>
              </a:rPr>
              <a:t>AnyShare</a:t>
            </a:r>
            <a:r>
              <a:rPr kumimoji="1" lang="zh-CN" altLang="en-US" sz="1100" dirty="0">
                <a:solidFill>
                  <a:srgbClr val="000000"/>
                </a:solidFill>
              </a:rPr>
              <a:t> 提供内容知识网络，深度融合知识图谱、企业知识库、业务逻辑和规则，实现实现从业务逻辑到本体的建模，增强大模型，提升</a:t>
            </a:r>
            <a:r>
              <a:rPr kumimoji="1" lang="en-US" altLang="zh-CN" sz="1100" dirty="0" err="1">
                <a:solidFill>
                  <a:srgbClr val="000000"/>
                </a:solidFill>
              </a:rPr>
              <a:t>Dify</a:t>
            </a:r>
            <a:r>
              <a:rPr kumimoji="1" lang="zh-CN" altLang="en-US" sz="1100" dirty="0">
                <a:solidFill>
                  <a:srgbClr val="000000"/>
                </a:solidFill>
              </a:rPr>
              <a:t> 智能体应用的效果。</a:t>
            </a:r>
            <a:endParaRPr kumimoji="1" lang="en-US" altLang="zh-CN" sz="11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100" dirty="0" err="1">
                <a:solidFill>
                  <a:srgbClr val="000000"/>
                </a:solidFill>
              </a:rPr>
              <a:t>Dify</a:t>
            </a:r>
            <a:r>
              <a:rPr kumimoji="1" lang="zh-CN" altLang="en-US" sz="1100" dirty="0">
                <a:solidFill>
                  <a:srgbClr val="000000"/>
                </a:solidFill>
              </a:rPr>
              <a:t> 专注于上层智能应用开发，提供智能体开发和构建能力。</a:t>
            </a:r>
            <a:endParaRPr kumimoji="1" lang="zh-CN" altLang="en-US" sz="1100" dirty="0">
              <a:solidFill>
                <a:srgbClr val="0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41994" y="35696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2"/>
                </a:solidFill>
              </a:rPr>
              <a:t>方案优势：</a:t>
            </a:r>
            <a:endParaRPr kumimoji="1"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41994" y="3877411"/>
            <a:ext cx="3108544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000000"/>
                </a:solidFill>
              </a:rPr>
              <a:t>通过知识工程把业务逻辑规则，全局性的业务关系，准确地告诉大模型，实现精准的回答和辅助决策，让大模型懂业务数据、懂业务规则。</a:t>
            </a:r>
            <a:endParaRPr kumimoji="1" lang="zh-CN" altLang="en-US" sz="1100" dirty="0">
              <a:solidFill>
                <a:srgbClr val="000000"/>
              </a:solidFill>
            </a:endParaRPr>
          </a:p>
        </p:txBody>
      </p:sp>
      <p:sp>
        <p:nvSpPr>
          <p:cNvPr id="157" name="圆角矩形 156"/>
          <p:cNvSpPr/>
          <p:nvPr/>
        </p:nvSpPr>
        <p:spPr>
          <a:xfrm>
            <a:off x="7648211" y="4821468"/>
            <a:ext cx="638828" cy="638828"/>
          </a:xfrm>
          <a:prstGeom prst="roundRect">
            <a:avLst/>
          </a:prstGeom>
          <a:solidFill>
            <a:srgbClr val="BBA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8" name="直线连接符 157"/>
          <p:cNvCxnSpPr/>
          <p:nvPr/>
        </p:nvCxnSpPr>
        <p:spPr>
          <a:xfrm>
            <a:off x="8244813" y="4821468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文本框 158"/>
          <p:cNvSpPr txBox="1"/>
          <p:nvPr/>
        </p:nvSpPr>
        <p:spPr>
          <a:xfrm>
            <a:off x="8431612" y="487102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2610B8"/>
                </a:solidFill>
              </a:rPr>
              <a:t>适用客户：</a:t>
            </a:r>
            <a:endParaRPr kumimoji="1" lang="zh-CN" altLang="en-US" sz="1400" b="1" dirty="0">
              <a:solidFill>
                <a:srgbClr val="2610B8"/>
              </a:solidFill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8431612" y="5178799"/>
            <a:ext cx="3108544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000000"/>
                </a:solidFill>
              </a:rPr>
              <a:t>购买智能知识管理的新（老客户），且期望将智能化能力与业务流程相结合。</a:t>
            </a:r>
            <a:endParaRPr kumimoji="1" lang="en-US" altLang="zh-CN" sz="1100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07" y="1610030"/>
            <a:ext cx="339436" cy="339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85" y="4941442"/>
            <a:ext cx="398880" cy="398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71" y="3631051"/>
            <a:ext cx="408709" cy="4087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 err="1"/>
              <a:t>AnyShare</a:t>
            </a:r>
            <a:r>
              <a:rPr lang="zh-CN" altLang="en-US" dirty="0"/>
              <a:t> 与 </a:t>
            </a:r>
            <a:r>
              <a:rPr lang="en-GB" altLang="zh-CN" dirty="0" err="1"/>
              <a:t>Dify</a:t>
            </a:r>
            <a:r>
              <a:rPr lang="zh-CN" altLang="en-US" dirty="0"/>
              <a:t> 对接方案差异对比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346199" y="1527334"/>
          <a:ext cx="9736667" cy="2772463"/>
        </p:xfrm>
        <a:graphic>
          <a:graphicData uri="http://schemas.openxmlformats.org/drawingml/2006/table">
            <a:tbl>
              <a:tblPr/>
              <a:tblGrid>
                <a:gridCol w="2266569"/>
                <a:gridCol w="3735049"/>
                <a:gridCol w="37350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对接方式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1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核心差异：集成深度与能力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effectLst/>
                          <a:latin typeface="quote-cjk-patch"/>
                        </a:rPr>
                        <a:t>核心差异：解决的问题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90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方式一：仅通过外部知识库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API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对接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知识库能力调用：</a:t>
                      </a:r>
                      <a:r>
                        <a:rPr lang="en-GB" sz="1200" b="0" dirty="0" err="1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AnyShare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 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作为外部知识库为 </a:t>
                      </a:r>
                      <a:r>
                        <a:rPr lang="en-GB" sz="1200" b="0" dirty="0" err="1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Dify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 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提供内容。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解决 </a:t>
                      </a:r>
                      <a:r>
                        <a:rPr lang="en-GB" sz="1200" b="0" dirty="0" err="1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Dify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 平台自身知识库在文档管理能力上的不足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FF">
                        <a:alpha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方式二：通过知识增强中间件，即配即用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在方式一基础上，向量处理能力，以及用户权限同步，实现基于身份的知识过滤。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dirty="0">
                          <a:solidFill>
                            <a:srgbClr val="000000"/>
                          </a:solidFill>
                        </a:rPr>
                        <a:t>解决 </a:t>
                      </a:r>
                      <a:r>
                        <a:rPr kumimoji="1" lang="en-GB" altLang="zh-CN" sz="1200" dirty="0" err="1">
                          <a:solidFill>
                            <a:srgbClr val="000000"/>
                          </a:solidFill>
                        </a:rPr>
                        <a:t>Dify</a:t>
                      </a:r>
                      <a:r>
                        <a:rPr kumimoji="1" lang="en-GB" altLang="zh-CN" sz="12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kumimoji="1" lang="zh-CN" altLang="en-US" sz="1200" dirty="0">
                          <a:solidFill>
                            <a:srgbClr val="000000"/>
                          </a:solidFill>
                        </a:rPr>
                        <a:t>平台的文本检索和召回机制存在限制，无法轻易变更文本召回结果的问题。</a:t>
                      </a:r>
                      <a:endParaRPr kumimoji="1" lang="en-US" altLang="zh-CN" sz="1200" dirty="0">
                        <a:solidFill>
                          <a:srgbClr val="00000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解决数据安全问题，防止越权访问，满足企业级权限管控需求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方式三：通过智能知识管理系统，实现业务知识网络增强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在方式二基础上，引入业务知识网络，结合知识图谱与业务逻辑，提供业务上下文而不仅是文档片段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effectLst/>
                          <a:latin typeface="quote-cjk-patch"/>
                        </a:rPr>
                        <a:t>解决大模型不懂业务的问题，提升回答的专业性和辅助决策能力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effectLst/>
                        <a:latin typeface="quote-cjk-patch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D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9FF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14990"/>
            <a:ext cx="11135436" cy="731520"/>
          </a:xfrm>
        </p:spPr>
        <p:txBody>
          <a:bodyPr>
            <a:normAutofit/>
          </a:bodyPr>
          <a:lstStyle/>
          <a:p>
            <a:r>
              <a:rPr lang="en-US" altLang="zh-CN" sz="3200" dirty="0" err="1">
                <a:solidFill>
                  <a:srgbClr val="26107F"/>
                </a:solidFill>
                <a:sym typeface="+mn-ea"/>
              </a:rPr>
              <a:t>AnyShare</a:t>
            </a:r>
            <a:r>
              <a:rPr lang="zh-CN" altLang="en-US" sz="3200" dirty="0">
                <a:solidFill>
                  <a:srgbClr val="26107F"/>
                </a:solidFill>
                <a:sym typeface="+mn-ea"/>
              </a:rPr>
              <a:t> 和 </a:t>
            </a:r>
            <a:r>
              <a:rPr lang="en-US" altLang="zh-CN" sz="3200" dirty="0" err="1">
                <a:solidFill>
                  <a:srgbClr val="26107F"/>
                </a:solidFill>
                <a:sym typeface="+mn-ea"/>
              </a:rPr>
              <a:t>Dify</a:t>
            </a:r>
            <a:r>
              <a:rPr lang="zh-CN" altLang="en-US" sz="3200" dirty="0">
                <a:solidFill>
                  <a:srgbClr val="26107F"/>
                </a:solidFill>
                <a:sym typeface="+mn-ea"/>
              </a:rPr>
              <a:t> 融合方案的价值</a:t>
            </a: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572106" y="1554134"/>
            <a:ext cx="2686065" cy="3573855"/>
          </a:xfrm>
          <a:prstGeom prst="roundRect">
            <a:avLst>
              <a:gd name="adj" fmla="val 6364"/>
            </a:avLst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415352" y="1554134"/>
            <a:ext cx="2686065" cy="3573855"/>
          </a:xfrm>
          <a:prstGeom prst="roundRect">
            <a:avLst>
              <a:gd name="adj" fmla="val 6364"/>
            </a:avLst>
          </a:prstGeom>
          <a:solidFill>
            <a:srgbClr val="1F4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258598" y="1554134"/>
            <a:ext cx="2686065" cy="3573855"/>
          </a:xfrm>
          <a:prstGeom prst="roundRect">
            <a:avLst>
              <a:gd name="adj" fmla="val 6364"/>
            </a:avLst>
          </a:prstGeom>
          <a:solidFill>
            <a:srgbClr val="F5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101843" y="1554134"/>
            <a:ext cx="2686065" cy="3573855"/>
          </a:xfrm>
          <a:prstGeom prst="roundRect">
            <a:avLst>
              <a:gd name="adj" fmla="val 63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08122" y="2142610"/>
            <a:ext cx="2214032" cy="2783486"/>
          </a:xfrm>
          <a:prstGeom prst="roundRect">
            <a:avLst>
              <a:gd name="adj" fmla="val 6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651368" y="2142610"/>
            <a:ext cx="2214032" cy="2783486"/>
          </a:xfrm>
          <a:prstGeom prst="roundRect">
            <a:avLst>
              <a:gd name="adj" fmla="val 6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494614" y="2142610"/>
            <a:ext cx="2214032" cy="2783486"/>
          </a:xfrm>
          <a:prstGeom prst="roundRect">
            <a:avLst>
              <a:gd name="adj" fmla="val 6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2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337859" y="2142610"/>
            <a:ext cx="2214032" cy="2783486"/>
          </a:xfrm>
          <a:prstGeom prst="roundRect">
            <a:avLst>
              <a:gd name="adj" fmla="val 63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595179" y="42557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2C73FF"/>
                </a:solidFill>
              </a:rPr>
              <a:t>01</a:t>
            </a:r>
            <a:endParaRPr kumimoji="1" lang="zh-CN" altLang="en-US" sz="3200" b="1" dirty="0">
              <a:solidFill>
                <a:srgbClr val="2C73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8425" y="42557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rgbClr val="1F4BD8"/>
                </a:solidFill>
              </a:rPr>
              <a:t>02</a:t>
            </a:r>
            <a:endParaRPr kumimoji="1" lang="zh-CN" altLang="en-US" sz="3200" b="1" dirty="0">
              <a:solidFill>
                <a:srgbClr val="1F4BD8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81671" y="42557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accent2"/>
                </a:solidFill>
              </a:rPr>
              <a:t>03</a:t>
            </a:r>
            <a:endParaRPr kumimoji="1" lang="zh-CN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124916" y="42557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accent4"/>
                </a:solidFill>
              </a:rPr>
              <a:t>04</a:t>
            </a:r>
            <a:endParaRPr kumimoji="1" lang="zh-CN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94429" y="235187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2C73FF"/>
                </a:solidFill>
              </a:rPr>
              <a:t>更强大的工作流</a:t>
            </a:r>
            <a:endParaRPr kumimoji="1" lang="en-US" altLang="zh-CN" sz="1400" b="1" dirty="0">
              <a:solidFill>
                <a:srgbClr val="2C73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73572" y="2351876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accent2"/>
                </a:solidFill>
              </a:rPr>
              <a:t>增强 </a:t>
            </a:r>
            <a:r>
              <a:rPr kumimoji="1" lang="en-US" altLang="zh-CN" sz="1400" b="1" dirty="0" err="1">
                <a:solidFill>
                  <a:schemeClr val="accent2"/>
                </a:solidFill>
              </a:rPr>
              <a:t>Dify</a:t>
            </a:r>
            <a:r>
              <a:rPr kumimoji="1" lang="zh-CN" altLang="en-US" sz="1400" b="1" dirty="0">
                <a:solidFill>
                  <a:schemeClr val="accent2"/>
                </a:solidFill>
              </a:rPr>
              <a:t> 海量文档解析能力</a:t>
            </a:r>
            <a:endParaRPr kumimoji="1" lang="en-US" altLang="zh-CN" sz="1400" b="1" dirty="0">
              <a:solidFill>
                <a:schemeClr val="accent2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44629" y="234852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accent4"/>
                </a:solidFill>
              </a:rPr>
              <a:t>私有部署，安全合规</a:t>
            </a:r>
            <a:endParaRPr kumimoji="1" lang="en-US" altLang="zh-CN" sz="1400" b="1" dirty="0">
              <a:solidFill>
                <a:schemeClr val="accent4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41920" y="2348521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1F4BD8"/>
                </a:solidFill>
              </a:rPr>
              <a:t>轻松拓展 </a:t>
            </a:r>
            <a:r>
              <a:rPr kumimoji="1" lang="en-US" altLang="zh-CN" sz="1400" b="1" dirty="0" err="1">
                <a:solidFill>
                  <a:srgbClr val="1F4BD8"/>
                </a:solidFill>
              </a:rPr>
              <a:t>Data+AI</a:t>
            </a:r>
            <a:r>
              <a:rPr kumimoji="1" lang="zh-CN" altLang="en-US" sz="1400" b="1" dirty="0">
                <a:solidFill>
                  <a:srgbClr val="1F4BD8"/>
                </a:solidFill>
              </a:rPr>
              <a:t> 能力</a:t>
            </a:r>
            <a:endParaRPr kumimoji="1" lang="en-US" altLang="zh-CN" sz="1400" b="1" dirty="0">
              <a:solidFill>
                <a:srgbClr val="1F4BD8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38817" y="2671116"/>
            <a:ext cx="1925627" cy="13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爱数智能知识管理将海量文件管理、精准解析和高效检索能力赋能给 </a:t>
            </a:r>
            <a:r>
              <a:rPr lang="en-GB" altLang="zh-CN" sz="1100" dirty="0" err="1">
                <a:solidFill>
                  <a:srgbClr val="666666"/>
                </a:solidFill>
                <a:latin typeface="+mn-ea"/>
              </a:rPr>
              <a:t>Dify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，增强基于 </a:t>
            </a:r>
            <a:r>
              <a:rPr lang="en-GB" altLang="zh-CN" sz="1100" dirty="0" err="1">
                <a:solidFill>
                  <a:srgbClr val="666666"/>
                </a:solidFill>
                <a:latin typeface="+mn-ea"/>
              </a:rPr>
              <a:t>Dify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 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构建的各类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Agent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 应用的处理效果与可靠性。</a:t>
            </a:r>
            <a:endParaRPr lang="zh-CN" altLang="en-US" sz="1100" dirty="0">
              <a:solidFill>
                <a:srgbClr val="666666"/>
              </a:solidFill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2325" y="2671116"/>
            <a:ext cx="1925627" cy="133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100" dirty="0" err="1">
                <a:solidFill>
                  <a:srgbClr val="666666"/>
                </a:solidFill>
                <a:latin typeface="+mn-ea"/>
              </a:rPr>
              <a:t>Dify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 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提供 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Agentic 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工作流、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RAG Pipeline</a:t>
            </a:r>
            <a:r>
              <a:rPr lang="zh-CN" altLang="en-GB" sz="1100" dirty="0">
                <a:solidFill>
                  <a:srgbClr val="666666"/>
                </a:solidFill>
                <a:latin typeface="+mn-ea"/>
              </a:rPr>
              <a:t>、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丰富的集成及可观测性等一站式能力，让 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AI 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触手可及，满足复杂业务需求。</a:t>
            </a:r>
            <a:endParaRPr lang="zh-CN" altLang="en-US" sz="1100" dirty="0">
              <a:solidFill>
                <a:srgbClr val="666666"/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95571" y="2671116"/>
            <a:ext cx="1925627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对于</a:t>
            </a:r>
            <a:r>
              <a:rPr lang="en-US" altLang="zh-CN" sz="1100" dirty="0" err="1">
                <a:solidFill>
                  <a:srgbClr val="666666"/>
                </a:solidFill>
                <a:latin typeface="+mn-ea"/>
              </a:rPr>
              <a:t>AnyShare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 老客户，可快速与自建</a:t>
            </a:r>
            <a:r>
              <a:rPr lang="en-GB" altLang="zh-CN" sz="1100" dirty="0" err="1">
                <a:solidFill>
                  <a:srgbClr val="666666"/>
                </a:solidFill>
                <a:latin typeface="+mn-ea"/>
              </a:rPr>
              <a:t>Dify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平台无缝对接，构建完整的“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Data + AI”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解决方案。</a:t>
            </a:r>
            <a:endParaRPr lang="zh-CN" altLang="en-US" sz="1100" dirty="0">
              <a:solidFill>
                <a:srgbClr val="666666"/>
              </a:solidFill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482062" y="2671116"/>
            <a:ext cx="1925627" cy="13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爱数智能知识管理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+</a:t>
            </a:r>
            <a:r>
              <a:rPr lang="en-GB" altLang="zh-CN" sz="1100" dirty="0" err="1">
                <a:solidFill>
                  <a:srgbClr val="666666"/>
                </a:solidFill>
                <a:latin typeface="+mn-ea"/>
              </a:rPr>
              <a:t>Dify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 方案支持从底层基础设施到上层应用的完整私有化部署。确保核心业务数据和</a:t>
            </a:r>
            <a:r>
              <a:rPr lang="en-GB" altLang="zh-CN" sz="1100" dirty="0">
                <a:solidFill>
                  <a:srgbClr val="666666"/>
                </a:solidFill>
                <a:latin typeface="+mn-ea"/>
              </a:rPr>
              <a:t>AI</a:t>
            </a:r>
            <a:r>
              <a:rPr lang="zh-CN" altLang="en-US" sz="1100" dirty="0">
                <a:solidFill>
                  <a:srgbClr val="666666"/>
                </a:solidFill>
                <a:latin typeface="+mn-ea"/>
              </a:rPr>
              <a:t> 决策逻辑“不出域、不泄露”。</a:t>
            </a:r>
            <a:endParaRPr lang="zh-CN" altLang="en-US" sz="1100" dirty="0">
              <a:solidFill>
                <a:srgbClr val="666666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5110" y="3208020"/>
            <a:ext cx="6665595" cy="1185545"/>
          </a:xfrm>
          <a:prstGeom prst="rect">
            <a:avLst/>
          </a:prstGeom>
          <a:solidFill>
            <a:srgbClr val="BCD9FF">
              <a:alpha val="40000"/>
            </a:srgbClr>
          </a:solidFill>
          <a:ln>
            <a:solidFill>
              <a:srgbClr val="2C7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1741170" y="3375660"/>
            <a:ext cx="1085215" cy="671195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文档解析</a:t>
            </a:r>
            <a:endParaRPr kumimoji="1" lang="en-US" altLang="zh-CN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全文获取</a:t>
            </a:r>
            <a:endParaRPr kumimoji="1"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1015" y="3375660"/>
            <a:ext cx="1085215" cy="671195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文档切片</a:t>
            </a:r>
            <a:endParaRPr kumimoji="1" lang="en-US" altLang="zh-CN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获取</a:t>
            </a:r>
            <a:endParaRPr kumimoji="1"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1495" y="3375660"/>
            <a:ext cx="1085215" cy="671195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文档切片</a:t>
            </a:r>
            <a:endParaRPr kumimoji="1" lang="en-US" altLang="zh-CN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上下文获取</a:t>
            </a:r>
            <a:endParaRPr kumimoji="1" lang="zh-CN" altLang="en-US" sz="1050" dirty="0">
              <a:solidFill>
                <a:schemeClr val="bg1"/>
              </a:solidFill>
            </a:endParaRPr>
          </a:p>
        </p:txBody>
      </p:sp>
      <p:cxnSp>
        <p:nvCxnSpPr>
          <p:cNvPr id="17" name="直线箭头连接符 16"/>
          <p:cNvCxnSpPr>
            <a:stCxn id="43" idx="1"/>
            <a:endCxn id="4" idx="0"/>
          </p:cNvCxnSpPr>
          <p:nvPr/>
        </p:nvCxnSpPr>
        <p:spPr>
          <a:xfrm flipH="1">
            <a:off x="767265" y="2260604"/>
            <a:ext cx="3653155" cy="94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>
            <a:stCxn id="43" idx="1"/>
            <a:endCxn id="5" idx="0"/>
          </p:cNvCxnSpPr>
          <p:nvPr/>
        </p:nvCxnSpPr>
        <p:spPr>
          <a:xfrm>
            <a:off x="4420420" y="2260604"/>
            <a:ext cx="3209925" cy="921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/>
          <p:cNvCxnSpPr>
            <a:stCxn id="14" idx="0"/>
            <a:endCxn id="98" idx="1"/>
          </p:cNvCxnSpPr>
          <p:nvPr/>
        </p:nvCxnSpPr>
        <p:spPr>
          <a:xfrm flipH="1" flipV="1">
            <a:off x="7886381" y="2260535"/>
            <a:ext cx="3642995" cy="921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4624617" y="5163477"/>
            <a:ext cx="3218576" cy="491597"/>
          </a:xfrm>
          <a:prstGeom prst="roundRect">
            <a:avLst>
              <a:gd name="adj" fmla="val 0"/>
            </a:avLst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智能知识管理系统</a:t>
            </a:r>
            <a:endParaRPr kumimoji="1" lang="zh-CN" altLang="en-US" dirty="0"/>
          </a:p>
        </p:txBody>
      </p:sp>
      <p:sp>
        <p:nvSpPr>
          <p:cNvPr id="54" name="三角形 53"/>
          <p:cNvSpPr/>
          <p:nvPr/>
        </p:nvSpPr>
        <p:spPr>
          <a:xfrm rot="10800000">
            <a:off x="927558" y="4375702"/>
            <a:ext cx="10612693" cy="767163"/>
          </a:xfrm>
          <a:prstGeom prst="triangle">
            <a:avLst/>
          </a:prstGeom>
          <a:gradFill>
            <a:gsLst>
              <a:gs pos="0">
                <a:srgbClr val="1F4BD8">
                  <a:alpha val="25000"/>
                </a:srgbClr>
              </a:gs>
              <a:gs pos="100000">
                <a:srgbClr val="1F4BD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三角形 56"/>
          <p:cNvSpPr/>
          <p:nvPr/>
        </p:nvSpPr>
        <p:spPr>
          <a:xfrm rot="10800000">
            <a:off x="1859046" y="4231693"/>
            <a:ext cx="8749718" cy="931784"/>
          </a:xfrm>
          <a:prstGeom prst="triangle">
            <a:avLst/>
          </a:prstGeom>
          <a:gradFill>
            <a:gsLst>
              <a:gs pos="0">
                <a:srgbClr val="1F4BD8">
                  <a:alpha val="25000"/>
                </a:srgbClr>
              </a:gs>
              <a:gs pos="100000">
                <a:srgbClr val="1F4BD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标题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爱数智能知识管理系统：连接</a:t>
            </a:r>
            <a:r>
              <a:rPr lang="en-GB" altLang="zh-CN" dirty="0"/>
              <a:t>AI</a:t>
            </a:r>
            <a:r>
              <a:rPr lang="zh-CN" altLang="en-US" dirty="0"/>
              <a:t>能力与业务场景的智能知识底座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1440" y="3207955"/>
            <a:ext cx="1091094" cy="1185576"/>
          </a:xfrm>
          <a:prstGeom prst="rect">
            <a:avLst/>
          </a:prstGeom>
          <a:solidFill>
            <a:srgbClr val="BCD9FF">
              <a:alpha val="40000"/>
            </a:srgbClr>
          </a:solidFill>
          <a:ln>
            <a:solidFill>
              <a:srgbClr val="2C7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srgbClr val="000000"/>
                </a:solidFill>
              </a:rPr>
              <a:t>文档</a:t>
            </a:r>
            <a:endParaRPr kumimoji="1" lang="zh-CN" altLang="en-US" sz="1050" dirty="0">
              <a:solidFill>
                <a:srgbClr val="000000"/>
              </a:solidFill>
            </a:endParaRPr>
          </a:p>
          <a:p>
            <a:pPr algn="ctr"/>
            <a:r>
              <a:rPr kumimoji="1" lang="zh-CN" altLang="en-US" sz="1050" dirty="0">
                <a:solidFill>
                  <a:srgbClr val="000000"/>
                </a:solidFill>
              </a:rPr>
              <a:t>元数据获取</a:t>
            </a:r>
            <a:endParaRPr kumimoji="1"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90021" y="3181920"/>
            <a:ext cx="1091094" cy="1185576"/>
          </a:xfrm>
          <a:prstGeom prst="rect">
            <a:avLst/>
          </a:prstGeom>
          <a:solidFill>
            <a:srgbClr val="BCD9FF">
              <a:alpha val="40000"/>
            </a:srgbClr>
          </a:solidFill>
          <a:ln>
            <a:solidFill>
              <a:srgbClr val="2C7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srgbClr val="000000"/>
                </a:solidFill>
              </a:rPr>
              <a:t>Agent</a:t>
            </a:r>
            <a:r>
              <a:rPr kumimoji="1" lang="zh-CN" altLang="en-US" sz="1050" dirty="0">
                <a:solidFill>
                  <a:srgbClr val="000000"/>
                </a:solidFill>
              </a:rPr>
              <a:t> 调用</a:t>
            </a:r>
            <a:endParaRPr kumimoji="1"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83829" y="3181920"/>
            <a:ext cx="1091094" cy="1185576"/>
          </a:xfrm>
          <a:prstGeom prst="rect">
            <a:avLst/>
          </a:prstGeom>
          <a:solidFill>
            <a:srgbClr val="BCD9FF">
              <a:alpha val="40000"/>
            </a:srgbClr>
          </a:solidFill>
          <a:ln>
            <a:solidFill>
              <a:srgbClr val="2C7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rgbClr val="000000"/>
                </a:solidFill>
              </a:rPr>
              <a:t>知识助手</a:t>
            </a:r>
            <a:endParaRPr kumimoji="1" lang="en-US" altLang="zh-CN" sz="105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1050" dirty="0">
                <a:solidFill>
                  <a:srgbClr val="000000"/>
                </a:solidFill>
              </a:rPr>
              <a:t>Web</a:t>
            </a:r>
            <a:r>
              <a:rPr kumimoji="1" lang="zh-CN" altLang="en-US" sz="1050" dirty="0">
                <a:solidFill>
                  <a:srgbClr val="000000"/>
                </a:solidFill>
              </a:rPr>
              <a:t> </a:t>
            </a:r>
            <a:r>
              <a:rPr kumimoji="1" lang="en-US" altLang="zh-CN" sz="1050" dirty="0">
                <a:solidFill>
                  <a:srgbClr val="000000"/>
                </a:solidFill>
              </a:rPr>
              <a:t>SDK</a:t>
            </a:r>
            <a:r>
              <a:rPr kumimoji="1" lang="zh-CN" altLang="en-US" sz="1050" dirty="0">
                <a:solidFill>
                  <a:srgbClr val="000000"/>
                </a:solidFill>
              </a:rPr>
              <a:t> 嵌入</a:t>
            </a:r>
            <a:endParaRPr kumimoji="1"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23" name="直线箭头连接符 22"/>
          <p:cNvCxnSpPr>
            <a:stCxn id="43" idx="1"/>
            <a:endCxn id="6" idx="0"/>
          </p:cNvCxnSpPr>
          <p:nvPr/>
        </p:nvCxnSpPr>
        <p:spPr>
          <a:xfrm>
            <a:off x="4420420" y="2260604"/>
            <a:ext cx="5815330" cy="921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647921" y="4073198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/>
              <a:t>知识增强中间件</a:t>
            </a:r>
            <a:endParaRPr kumimoji="1" lang="zh-CN" altLang="en-US" sz="1050" dirty="0"/>
          </a:p>
        </p:txBody>
      </p:sp>
      <p:cxnSp>
        <p:nvCxnSpPr>
          <p:cNvPr id="35" name="直线箭头连接符 34"/>
          <p:cNvCxnSpPr>
            <a:stCxn id="43" idx="1"/>
            <a:endCxn id="2" idx="0"/>
          </p:cNvCxnSpPr>
          <p:nvPr/>
        </p:nvCxnSpPr>
        <p:spPr>
          <a:xfrm>
            <a:off x="4420420" y="2260604"/>
            <a:ext cx="427990" cy="94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2989904" y="1303659"/>
            <a:ext cx="2859762" cy="956945"/>
            <a:chOff x="3678" y="2478"/>
            <a:chExt cx="6787" cy="1507"/>
          </a:xfrm>
        </p:grpSpPr>
        <p:sp>
          <p:nvSpPr>
            <p:cNvPr id="41" name="圆角矩形 40"/>
            <p:cNvSpPr/>
            <p:nvPr/>
          </p:nvSpPr>
          <p:spPr>
            <a:xfrm>
              <a:off x="3678" y="2478"/>
              <a:ext cx="6787" cy="1501"/>
            </a:xfrm>
            <a:prstGeom prst="roundRect">
              <a:avLst>
                <a:gd name="adj" fmla="val 4041"/>
              </a:avLst>
            </a:prstGeom>
            <a:gradFill>
              <a:gsLst>
                <a:gs pos="0">
                  <a:srgbClr val="5139FF">
                    <a:alpha val="60000"/>
                  </a:srgbClr>
                </a:gs>
                <a:gs pos="100000">
                  <a:srgbClr val="188BFF">
                    <a:alpha val="6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同侧圆角矩形 42"/>
            <p:cNvSpPr/>
            <p:nvPr/>
          </p:nvSpPr>
          <p:spPr>
            <a:xfrm>
              <a:off x="3678" y="3537"/>
              <a:ext cx="6787" cy="448"/>
            </a:xfrm>
            <a:prstGeom prst="round2SameRect">
              <a:avLst>
                <a:gd name="adj1" fmla="val 0"/>
                <a:gd name="adj2" fmla="val 18964"/>
              </a:avLst>
            </a:prstGeom>
            <a:solidFill>
              <a:srgbClr val="2C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/>
                <a:t>AI</a:t>
              </a:r>
              <a:r>
                <a:rPr kumimoji="1" lang="zh-CN" altLang="en-US" sz="1000" dirty="0"/>
                <a:t> 应用开发平台</a:t>
              </a:r>
              <a:endParaRPr kumimoji="1" lang="zh-CN" altLang="en-US" sz="1000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456232" y="1303659"/>
            <a:ext cx="2859762" cy="956945"/>
            <a:chOff x="3678" y="2478"/>
            <a:chExt cx="6787" cy="1507"/>
          </a:xfrm>
        </p:grpSpPr>
        <p:sp>
          <p:nvSpPr>
            <p:cNvPr id="97" name="圆角矩形 96"/>
            <p:cNvSpPr/>
            <p:nvPr/>
          </p:nvSpPr>
          <p:spPr>
            <a:xfrm>
              <a:off x="3678" y="2478"/>
              <a:ext cx="6787" cy="1501"/>
            </a:xfrm>
            <a:prstGeom prst="roundRect">
              <a:avLst>
                <a:gd name="adj" fmla="val 4041"/>
              </a:avLst>
            </a:prstGeom>
            <a:gradFill>
              <a:gsLst>
                <a:gs pos="0">
                  <a:schemeClr val="accent2">
                    <a:alpha val="6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9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同侧圆角矩形 97"/>
            <p:cNvSpPr/>
            <p:nvPr/>
          </p:nvSpPr>
          <p:spPr>
            <a:xfrm>
              <a:off x="3678" y="3537"/>
              <a:ext cx="6787" cy="448"/>
            </a:xfrm>
            <a:prstGeom prst="round2SameRect">
              <a:avLst>
                <a:gd name="adj1" fmla="val 0"/>
                <a:gd name="adj2" fmla="val 189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dirty="0"/>
                <a:t>第三方业务系统</a:t>
              </a:r>
              <a:endParaRPr kumimoji="1" lang="zh-CN" altLang="en-US" sz="1000" dirty="0"/>
            </a:p>
          </p:txBody>
        </p:sp>
      </p:grpSp>
      <p:pic>
        <p:nvPicPr>
          <p:cNvPr id="82" name="图片 81" descr="卡通人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35" y="1462518"/>
            <a:ext cx="295883" cy="246569"/>
          </a:xfrm>
          <a:prstGeom prst="rect">
            <a:avLst/>
          </a:prstGeom>
        </p:spPr>
      </p:pic>
      <p:sp>
        <p:nvSpPr>
          <p:cNvPr id="83" name="文本框 82"/>
          <p:cNvSpPr txBox="1"/>
          <p:nvPr/>
        </p:nvSpPr>
        <p:spPr>
          <a:xfrm>
            <a:off x="6645459" y="1726808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00" dirty="0">
                <a:solidFill>
                  <a:schemeClr val="bg1"/>
                </a:solidFill>
              </a:rPr>
              <a:t>企业微信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84" name="图片 83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55" y="1437861"/>
            <a:ext cx="295883" cy="295883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7456909" y="1726808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00" dirty="0">
                <a:solidFill>
                  <a:schemeClr val="bg1"/>
                </a:solidFill>
              </a:rPr>
              <a:t>钉钉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86" name="图片 85" descr="图片包含 徽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48" y="1437860"/>
            <a:ext cx="295884" cy="295884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8140926" y="1726808"/>
            <a:ext cx="3898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00" dirty="0">
                <a:solidFill>
                  <a:schemeClr val="bg1"/>
                </a:solidFill>
              </a:rPr>
              <a:t>飞书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172196" y="172680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" dirty="0" err="1">
                <a:solidFill>
                  <a:schemeClr val="bg1"/>
                </a:solidFill>
              </a:rPr>
              <a:t>Coze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132998" y="1724214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00" dirty="0">
                <a:solidFill>
                  <a:schemeClr val="bg1"/>
                </a:solidFill>
              </a:rPr>
              <a:t>智谱 </a:t>
            </a:r>
            <a:r>
              <a:rPr kumimoji="1" lang="en-US" altLang="zh-CN" sz="800" dirty="0">
                <a:solidFill>
                  <a:schemeClr val="bg1"/>
                </a:solidFill>
              </a:rPr>
              <a:t>AICO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352156" y="1726808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" dirty="0" err="1">
                <a:solidFill>
                  <a:schemeClr val="bg1"/>
                </a:solidFill>
              </a:rPr>
              <a:t>Dify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4830" y="1482341"/>
            <a:ext cx="355649" cy="206923"/>
          </a:xfrm>
          <a:prstGeom prst="rect">
            <a:avLst/>
          </a:prstGeom>
        </p:spPr>
      </p:pic>
      <p:pic>
        <p:nvPicPr>
          <p:cNvPr id="100" name="图片 99" descr="图标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75" y="1434223"/>
            <a:ext cx="303159" cy="303159"/>
          </a:xfrm>
          <a:prstGeom prst="rect">
            <a:avLst/>
          </a:prstGeom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47" y="1434222"/>
            <a:ext cx="303160" cy="3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8675666" y="1723170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" dirty="0">
                <a:solidFill>
                  <a:schemeClr val="bg1"/>
                </a:solidFill>
              </a:rPr>
              <a:t>OA</a:t>
            </a:r>
            <a:r>
              <a:rPr kumimoji="1" lang="zh-CN" altLang="en-US" sz="800" dirty="0">
                <a:solidFill>
                  <a:schemeClr val="bg1"/>
                </a:solidFill>
              </a:rPr>
              <a:t> 系统</a:t>
            </a:r>
            <a:endParaRPr kumimoji="1"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98" y="1430700"/>
            <a:ext cx="366979" cy="2844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96849" y="3169855"/>
            <a:ext cx="1091094" cy="1185576"/>
          </a:xfrm>
          <a:prstGeom prst="rect">
            <a:avLst/>
          </a:prstGeom>
          <a:solidFill>
            <a:srgbClr val="BCD9FF">
              <a:alpha val="40000"/>
            </a:srgbClr>
          </a:solidFill>
          <a:ln>
            <a:solidFill>
              <a:srgbClr val="2C7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rgbClr val="000000"/>
                </a:solidFill>
              </a:rPr>
              <a:t>内容知识网络召回</a:t>
            </a:r>
            <a:endParaRPr kumimoji="1"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12" name="直线箭头连接符 33"/>
          <p:cNvCxnSpPr>
            <a:stCxn id="43" idx="1"/>
            <a:endCxn id="3" idx="0"/>
          </p:cNvCxnSpPr>
          <p:nvPr/>
        </p:nvCxnSpPr>
        <p:spPr>
          <a:xfrm>
            <a:off x="4420420" y="2260604"/>
            <a:ext cx="4521835" cy="9093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641340" y="3375660"/>
            <a:ext cx="1085215" cy="671195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文档切片</a:t>
            </a:r>
            <a:endParaRPr kumimoji="1" lang="en-US" altLang="zh-CN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重排序</a:t>
            </a:r>
            <a:endParaRPr kumimoji="1"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41185" y="3378835"/>
            <a:ext cx="1085215" cy="671195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小模型开</a:t>
            </a:r>
            <a:endParaRPr kumimoji="1" lang="zh-CN" altLang="en-US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50" dirty="0">
                <a:solidFill>
                  <a:schemeClr val="bg1"/>
                </a:solidFill>
              </a:rPr>
              <a:t>放接口</a:t>
            </a:r>
            <a:endParaRPr kumimoji="1" lang="en-US" altLang="zh-CN" sz="105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kumimoji="1"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14990"/>
            <a:ext cx="11135436" cy="73152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err="1">
                <a:solidFill>
                  <a:srgbClr val="26107F"/>
                </a:solidFill>
              </a:rPr>
              <a:t>AnyShare</a:t>
            </a:r>
            <a:r>
              <a:rPr lang="zh-CN" altLang="en-US" sz="3600" dirty="0">
                <a:solidFill>
                  <a:srgbClr val="26107F"/>
                </a:solidFill>
              </a:rPr>
              <a:t> 打破“数据孤岛”，实现全域知识融合</a:t>
            </a:r>
            <a:br>
              <a:rPr lang="zh-CN" altLang="en-US" sz="3200" dirty="0">
                <a:solidFill>
                  <a:srgbClr val="26107F"/>
                </a:solidFill>
              </a:rPr>
            </a:b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248163" y="1045006"/>
            <a:ext cx="6000894" cy="4984914"/>
            <a:chOff x="1048010" y="994902"/>
            <a:chExt cx="6000894" cy="4984914"/>
          </a:xfrm>
        </p:grpSpPr>
        <p:sp>
          <p:nvSpPr>
            <p:cNvPr id="7" name="椭圆 6"/>
            <p:cNvSpPr/>
            <p:nvPr/>
          </p:nvSpPr>
          <p:spPr>
            <a:xfrm>
              <a:off x="2011128" y="1686346"/>
              <a:ext cx="808162" cy="808162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48010" y="3024918"/>
              <a:ext cx="963118" cy="963118"/>
            </a:xfrm>
            <a:prstGeom prst="ellipse">
              <a:avLst/>
            </a:prstGeom>
            <a:solidFill>
              <a:srgbClr val="677CF3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323343" y="3997064"/>
              <a:ext cx="619109" cy="619109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140173" y="5054936"/>
              <a:ext cx="808162" cy="808162"/>
            </a:xfrm>
            <a:prstGeom prst="ellipse">
              <a:avLst/>
            </a:prstGeom>
            <a:solidFill>
              <a:srgbClr val="2610B8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639045" y="994902"/>
              <a:ext cx="808162" cy="808162"/>
            </a:xfrm>
            <a:prstGeom prst="ellipse">
              <a:avLst/>
            </a:prstGeom>
            <a:solidFill>
              <a:srgbClr val="BBA4FA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847572" y="2158056"/>
              <a:ext cx="638828" cy="638828"/>
            </a:xfrm>
            <a:prstGeom prst="ellipse">
              <a:avLst/>
            </a:prstGeom>
            <a:solidFill>
              <a:srgbClr val="D086B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240742" y="2570967"/>
              <a:ext cx="808162" cy="808162"/>
            </a:xfrm>
            <a:prstGeom prst="ellipse">
              <a:avLst/>
            </a:prstGeom>
            <a:solidFill>
              <a:srgbClr val="677CF3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265108" y="4142507"/>
              <a:ext cx="619109" cy="619109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23343" y="5271860"/>
              <a:ext cx="707956" cy="707956"/>
            </a:xfrm>
            <a:prstGeom prst="ellipse">
              <a:avLst/>
            </a:prstGeom>
            <a:solidFill>
              <a:srgbClr val="7E47E8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endCxn id="11" idx="4"/>
            </p:cNvCxnSpPr>
            <p:nvPr/>
          </p:nvCxnSpPr>
          <p:spPr>
            <a:xfrm flipH="1" flipV="1">
              <a:off x="4043126" y="1803064"/>
              <a:ext cx="9483" cy="892771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endCxn id="7" idx="5"/>
            </p:cNvCxnSpPr>
            <p:nvPr/>
          </p:nvCxnSpPr>
          <p:spPr>
            <a:xfrm flipH="1" flipV="1">
              <a:off x="2700937" y="2376155"/>
              <a:ext cx="703361" cy="562258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>
              <a:stCxn id="2" idx="2"/>
              <a:endCxn id="8" idx="6"/>
            </p:cNvCxnSpPr>
            <p:nvPr/>
          </p:nvCxnSpPr>
          <p:spPr>
            <a:xfrm flipH="1">
              <a:off x="2011128" y="3429000"/>
              <a:ext cx="1120378" cy="77477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/>
            <p:cNvCxnSpPr>
              <a:endCxn id="9" idx="7"/>
            </p:cNvCxnSpPr>
            <p:nvPr/>
          </p:nvCxnSpPr>
          <p:spPr>
            <a:xfrm flipH="1">
              <a:off x="2851786" y="3756771"/>
              <a:ext cx="388955" cy="330959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>
              <a:endCxn id="15" idx="7"/>
            </p:cNvCxnSpPr>
            <p:nvPr/>
          </p:nvCxnSpPr>
          <p:spPr>
            <a:xfrm flipH="1">
              <a:off x="2927621" y="4162164"/>
              <a:ext cx="681881" cy="1213374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8"/>
            <p:cNvCxnSpPr/>
            <p:nvPr/>
          </p:nvCxnSpPr>
          <p:spPr>
            <a:xfrm>
              <a:off x="4256440" y="4208206"/>
              <a:ext cx="190767" cy="857028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/>
            <p:cNvCxnSpPr>
              <a:endCxn id="14" idx="1"/>
            </p:cNvCxnSpPr>
            <p:nvPr/>
          </p:nvCxnSpPr>
          <p:spPr>
            <a:xfrm>
              <a:off x="4736957" y="3779692"/>
              <a:ext cx="618817" cy="453481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2" idx="6"/>
            </p:cNvCxnSpPr>
            <p:nvPr/>
          </p:nvCxnSpPr>
          <p:spPr>
            <a:xfrm flipV="1">
              <a:off x="4847572" y="3128135"/>
              <a:ext cx="1440157" cy="300865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48"/>
            <p:cNvCxnSpPr>
              <a:stCxn id="12" idx="3"/>
            </p:cNvCxnSpPr>
            <p:nvPr/>
          </p:nvCxnSpPr>
          <p:spPr>
            <a:xfrm flipH="1">
              <a:off x="4624853" y="2703330"/>
              <a:ext cx="316273" cy="248616"/>
            </a:xfrm>
            <a:prstGeom prst="line">
              <a:avLst/>
            </a:prstGeom>
            <a:ln w="12700">
              <a:gradFill>
                <a:gsLst>
                  <a:gs pos="0">
                    <a:schemeClr val="accent2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椭圆 1"/>
            <p:cNvSpPr/>
            <p:nvPr/>
          </p:nvSpPr>
          <p:spPr>
            <a:xfrm>
              <a:off x="3131506" y="2570967"/>
              <a:ext cx="1716066" cy="1716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44396" y="2951946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</a:rPr>
                <a:t>企业</a:t>
              </a:r>
              <a:endParaRPr kumimoji="1" lang="en-US" altLang="zh-CN" sz="2800" b="1" dirty="0">
                <a:solidFill>
                  <a:schemeClr val="bg1"/>
                </a:solidFill>
              </a:endParaRPr>
            </a:p>
            <a:p>
              <a:r>
                <a:rPr kumimoji="1" lang="zh-CN" altLang="en-US" sz="2800" b="1" dirty="0">
                  <a:solidFill>
                    <a:schemeClr val="bg1"/>
                  </a:solidFill>
                </a:rPr>
                <a:t>知识</a:t>
              </a:r>
              <a:endParaRPr kumimoji="1"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01576" y="3367977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数据库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916757" y="2349349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dirty="0">
                  <a:solidFill>
                    <a:schemeClr val="bg1"/>
                  </a:solidFill>
                </a:rPr>
                <a:t>ERP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432351" y="4168118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dirty="0">
                  <a:solidFill>
                    <a:schemeClr val="bg1"/>
                  </a:solidFill>
                </a:rPr>
                <a:t>OA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307601" y="4318989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dirty="0">
                  <a:solidFill>
                    <a:schemeClr val="bg1"/>
                  </a:solidFill>
                </a:rPr>
                <a:t>CRM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321657" y="274421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项目管</a:t>
              </a:r>
              <a:endParaRPr kumimoji="1"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理系统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796907" y="116970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外部</a:t>
              </a:r>
              <a:endParaRPr kumimoji="1"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网站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168993" y="185959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产业</a:t>
              </a:r>
              <a:endParaRPr kumimoji="1"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情报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290546" y="5233333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专家</a:t>
              </a:r>
              <a:endParaRPr kumimoji="1"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经验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432351" y="5395005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文档</a:t>
              </a:r>
              <a:endParaRPr kumimoji="1" lang="en-US" altLang="zh-CN" sz="1200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zh-CN" altLang="en-US" sz="1200" dirty="0">
                  <a:solidFill>
                    <a:schemeClr val="bg1"/>
                  </a:solidFill>
                </a:rPr>
                <a:t>系统</a:t>
              </a:r>
              <a:endParaRPr kumimoji="1"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7787498" y="1281604"/>
            <a:ext cx="4143537" cy="366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i="0" dirty="0">
                <a:solidFill>
                  <a:srgbClr val="000000"/>
                </a:solidFill>
                <a:effectLst/>
                <a:latin typeface="quote-cjk-patch"/>
              </a:rPr>
              <a:t>支持多源异构数据接入</a:t>
            </a:r>
            <a:endParaRPr lang="en-US" altLang="zh-CN" sz="1200" b="1" i="0" dirty="0">
              <a:solidFill>
                <a:srgbClr val="000000"/>
              </a:solidFill>
              <a:effectLst/>
              <a:latin typeface="quote-cjk-patch"/>
            </a:endParaRPr>
          </a:p>
          <a:p>
            <a:pPr marL="171450" indent="-1714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b="0" i="0" dirty="0">
                <a:solidFill>
                  <a:srgbClr val="000000"/>
                </a:solidFill>
                <a:effectLst/>
                <a:latin typeface="quote-cjk-patch"/>
              </a:rPr>
              <a:t>支持结构化数据（数据库、业务系统）、非结构化数据（文档、图片、视频）和半结构化数据。不仅支持文档上传，更能</a:t>
            </a:r>
            <a:r>
              <a:rPr lang="zh-CN" altLang="en-US" sz="1200" b="1" i="0" dirty="0">
                <a:solidFill>
                  <a:srgbClr val="000000"/>
                </a:solidFill>
                <a:effectLst/>
                <a:latin typeface="quote-cjk-patch"/>
              </a:rPr>
              <a:t>自动采集、整合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quote-cjk-patch"/>
              </a:rPr>
              <a:t>来自企业多个系统的知识（如：</a:t>
            </a:r>
            <a:r>
              <a:rPr lang="en-GB" altLang="zh-CN" sz="1200" b="0" i="0" dirty="0">
                <a:solidFill>
                  <a:srgbClr val="000000"/>
                </a:solidFill>
                <a:effectLst/>
                <a:latin typeface="quote-cjk-patch"/>
              </a:rPr>
              <a:t>CRM</a:t>
            </a:r>
            <a:r>
              <a:rPr lang="zh-CN" altLang="en-GB" sz="1200" b="0" i="0" dirty="0">
                <a:solidFill>
                  <a:srgbClr val="000000"/>
                </a:solidFill>
                <a:effectLst/>
                <a:latin typeface="quote-cjk-patch"/>
              </a:rPr>
              <a:t>、</a:t>
            </a:r>
            <a:r>
              <a:rPr lang="en-GB" altLang="zh-CN" sz="1200" b="0" i="0" dirty="0">
                <a:solidFill>
                  <a:srgbClr val="000000"/>
                </a:solidFill>
                <a:effectLst/>
                <a:latin typeface="quote-cjk-patch"/>
              </a:rPr>
              <a:t>ERP</a:t>
            </a:r>
            <a:r>
              <a:rPr lang="zh-CN" altLang="en-GB" sz="1200" b="0" i="0" dirty="0">
                <a:solidFill>
                  <a:srgbClr val="000000"/>
                </a:solidFill>
                <a:effectLst/>
                <a:latin typeface="quote-cjk-patch"/>
              </a:rPr>
              <a:t>、</a:t>
            </a:r>
            <a:r>
              <a:rPr lang="en-GB" altLang="zh-CN" sz="1200" b="0" i="0" dirty="0">
                <a:solidFill>
                  <a:srgbClr val="000000"/>
                </a:solidFill>
                <a:effectLst/>
                <a:latin typeface="quote-cjk-patch"/>
              </a:rPr>
              <a:t>OA</a:t>
            </a:r>
            <a:r>
              <a:rPr lang="zh-CN" altLang="en-GB" sz="1200" b="0" i="0" dirty="0">
                <a:solidFill>
                  <a:srgbClr val="000000"/>
                </a:solidFill>
                <a:effectLst/>
                <a:latin typeface="quote-cjk-patch"/>
              </a:rPr>
              <a:t>、</a:t>
            </a:r>
            <a:r>
              <a:rPr lang="en-GB" altLang="zh-CN" sz="1200" b="0" i="0" dirty="0">
                <a:solidFill>
                  <a:srgbClr val="000000"/>
                </a:solidFill>
                <a:effectLst/>
                <a:latin typeface="quote-cjk-patch"/>
              </a:rPr>
              <a:t>Wiki</a:t>
            </a:r>
            <a:r>
              <a:rPr lang="zh-CN" altLang="en-GB" sz="1200" b="0" i="0" dirty="0">
                <a:solidFill>
                  <a:srgbClr val="000000"/>
                </a:solidFill>
                <a:effectLst/>
                <a:latin typeface="quote-cjk-patch"/>
              </a:rPr>
              <a:t>、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quote-cjk-patch"/>
              </a:rPr>
              <a:t>邮箱、企业网盘等）。</a:t>
            </a:r>
            <a:r>
              <a:rPr lang="zh-CN" altLang="en-US" sz="1200" i="0" dirty="0">
                <a:solidFill>
                  <a:srgbClr val="000000"/>
                </a:solidFill>
                <a:effectLst/>
                <a:latin typeface="+mn-ea"/>
              </a:rPr>
              <a:t>提供从知识采集、治理到应用的知识全生命周期管理。</a:t>
            </a:r>
            <a:endParaRPr lang="en-US" altLang="zh-CN" sz="1200" dirty="0">
              <a:solidFill>
                <a:srgbClr val="000000"/>
              </a:solidFill>
              <a:latin typeface="quote-cjk-patch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b="1" dirty="0">
                <a:solidFill>
                  <a:srgbClr val="000000"/>
                </a:solidFill>
              </a:rPr>
              <a:t>体系化的知识组织</a:t>
            </a:r>
            <a:endParaRPr kumimoji="1" lang="zh-CN" altLang="en-US" sz="1200" b="1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</a:rPr>
              <a:t>文档有序分类：可按业务定义不同类别知识库，保证知识资产有序可控。</a:t>
            </a:r>
            <a:endParaRPr lang="zh-CN" altLang="en-US" sz="12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200" dirty="0">
                <a:solidFill>
                  <a:srgbClr val="000000"/>
                </a:solidFill>
              </a:rPr>
              <a:t>自动标签编目：基于业务自动识别提取，并为文档打标签编目。</a:t>
            </a:r>
            <a:endParaRPr kumimoji="1" lang="en-US" altLang="zh-CN" sz="12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200" dirty="0">
                <a:solidFill>
                  <a:srgbClr val="000000"/>
                </a:solidFill>
              </a:rPr>
              <a:t>文档安全访问：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微软雅黑" panose="020B0503020204020204" pitchFamily="34" charset="-122"/>
                <a:cs typeface="+mn-cs"/>
              </a:rPr>
              <a:t>知识文档在线预览、下载、收藏，多样化展现和访问。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7943390" y="5111883"/>
            <a:ext cx="3158819" cy="820018"/>
            <a:chOff x="8278399" y="4555520"/>
            <a:chExt cx="3158819" cy="820018"/>
          </a:xfrm>
        </p:grpSpPr>
        <p:sp>
          <p:nvSpPr>
            <p:cNvPr id="67" name="圆角矩形 66"/>
            <p:cNvSpPr/>
            <p:nvPr/>
          </p:nvSpPr>
          <p:spPr>
            <a:xfrm>
              <a:off x="8278399" y="4555520"/>
              <a:ext cx="3158819" cy="820018"/>
            </a:xfrm>
            <a:prstGeom prst="roundRect">
              <a:avLst>
                <a:gd name="adj" fmla="val 10721"/>
              </a:avLst>
            </a:prstGeom>
            <a:solidFill>
              <a:srgbClr val="677CF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850416" y="4657111"/>
              <a:ext cx="2575762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b="0" i="0" dirty="0">
                  <a:solidFill>
                    <a:srgbClr val="000000"/>
                  </a:solidFill>
                  <a:effectLst/>
                  <a:latin typeface="quote-cjk-patch"/>
                </a:rPr>
                <a:t>构建企业</a:t>
              </a:r>
              <a:r>
                <a:rPr lang="zh-CN" altLang="en-US" sz="1200" b="1" i="0" dirty="0">
                  <a:solidFill>
                    <a:srgbClr val="000000"/>
                  </a:solidFill>
                  <a:effectLst/>
                  <a:latin typeface="quote-cjk-patch"/>
                </a:rPr>
                <a:t>唯一可信的、统一的知识源</a:t>
              </a:r>
              <a:r>
                <a:rPr lang="zh-CN" altLang="en-US" sz="1200" b="0" i="0" dirty="0">
                  <a:solidFill>
                    <a:srgbClr val="000000"/>
                  </a:solidFill>
                  <a:effectLst/>
                  <a:latin typeface="quote-cjk-patch"/>
                </a:rPr>
                <a:t>，解决“数据孤岛”问题。</a:t>
              </a:r>
              <a:endParaRPr lang="zh-CN" altLang="en-US" sz="1200" b="0" i="0" dirty="0">
                <a:solidFill>
                  <a:srgbClr val="000000"/>
                </a:solidFill>
                <a:effectLst/>
                <a:latin typeface="quote-cjk-patch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8321365" y="4755915"/>
              <a:ext cx="492443" cy="419228"/>
              <a:chOff x="8251780" y="3988036"/>
              <a:chExt cx="492443" cy="41922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8288387" y="3988036"/>
                <a:ext cx="419228" cy="41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251780" y="4059151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b="1" dirty="0">
                    <a:solidFill>
                      <a:schemeClr val="bg1"/>
                    </a:solidFill>
                  </a:rPr>
                  <a:t>价值</a:t>
                </a:r>
                <a:endParaRPr kumimoji="1" lang="zh-CN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52"/>
    </mc:Choice>
    <mc:Fallback>
      <p:transition spd="slow" advTm="746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224793" y="1608070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14990"/>
            <a:ext cx="11135436" cy="73152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err="1">
                <a:solidFill>
                  <a:srgbClr val="26107F"/>
                </a:solidFill>
              </a:rPr>
              <a:t>AnyShare</a:t>
            </a:r>
            <a:r>
              <a:rPr lang="en-US" altLang="zh-CN" sz="3600" dirty="0">
                <a:solidFill>
                  <a:srgbClr val="26107F"/>
                </a:solidFill>
              </a:rPr>
              <a:t> </a:t>
            </a:r>
            <a:r>
              <a:rPr lang="zh-CN" altLang="en-US" sz="3600" dirty="0">
                <a:solidFill>
                  <a:srgbClr val="26107F"/>
                </a:solidFill>
              </a:rPr>
              <a:t>知识自动提取与分析，为大模型打下坚实基础</a:t>
            </a:r>
            <a:endParaRPr lang="zh-CN" altLang="en-US" sz="3600" dirty="0">
              <a:solidFill>
                <a:srgbClr val="26107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3637" y="1856985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业务系统附件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33637" y="244189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用户上传数据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33637" y="302680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采集数据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6" name="五边形 75"/>
          <p:cNvSpPr/>
          <p:nvPr/>
        </p:nvSpPr>
        <p:spPr>
          <a:xfrm>
            <a:off x="1224793" y="1156354"/>
            <a:ext cx="1526796" cy="427839"/>
          </a:xfrm>
          <a:prstGeom prst="homePlate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数据</a:t>
            </a:r>
            <a:endParaRPr kumimoji="1" lang="zh-CN" altLang="en-US" sz="1200" dirty="0"/>
          </a:p>
        </p:txBody>
      </p:sp>
      <p:sp>
        <p:nvSpPr>
          <p:cNvPr id="77" name="燕尾形 76"/>
          <p:cNvSpPr/>
          <p:nvPr/>
        </p:nvSpPr>
        <p:spPr>
          <a:xfrm>
            <a:off x="2595486" y="1156354"/>
            <a:ext cx="1526796" cy="427839"/>
          </a:xfrm>
          <a:prstGeom prst="chevron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</a:rPr>
              <a:t>安全管控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595486" y="1608070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2704330" y="1856985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敏感词识别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04330" y="244189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杀毒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04330" y="302680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安全扫描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3" name="燕尾形 82"/>
          <p:cNvSpPr/>
          <p:nvPr/>
        </p:nvSpPr>
        <p:spPr>
          <a:xfrm>
            <a:off x="3966179" y="1156354"/>
            <a:ext cx="1526796" cy="427839"/>
          </a:xfrm>
          <a:prstGeom prst="chevron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</a:rPr>
              <a:t>文档解析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966179" y="1608070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85" name="燕尾形 84"/>
          <p:cNvSpPr/>
          <p:nvPr/>
        </p:nvSpPr>
        <p:spPr>
          <a:xfrm>
            <a:off x="5336872" y="1156354"/>
            <a:ext cx="1526796" cy="427839"/>
          </a:xfrm>
          <a:prstGeom prst="chevron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</a:rPr>
              <a:t>元数据提取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336872" y="1608070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25" name="矩形 24"/>
          <p:cNvSpPr/>
          <p:nvPr/>
        </p:nvSpPr>
        <p:spPr>
          <a:xfrm>
            <a:off x="4075023" y="1856985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文档格式转换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75023" y="244189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00" dirty="0">
                <a:solidFill>
                  <a:schemeClr val="tx1">
                    <a:lumMod val="50000"/>
                  </a:schemeClr>
                </a:solidFill>
              </a:rPr>
              <a:t>ASR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75023" y="302680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00" dirty="0">
                <a:solidFill>
                  <a:schemeClr val="tx1">
                    <a:lumMod val="50000"/>
                  </a:schemeClr>
                </a:solidFill>
              </a:rPr>
              <a:t>OCR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45716" y="1856985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基本元数据信息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45716" y="244189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标签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45716" y="302680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编目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8" name="燕尾形 87"/>
          <p:cNvSpPr/>
          <p:nvPr/>
        </p:nvSpPr>
        <p:spPr>
          <a:xfrm>
            <a:off x="6707565" y="1156354"/>
            <a:ext cx="1526796" cy="427839"/>
          </a:xfrm>
          <a:prstGeom prst="chevron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</a:rPr>
              <a:t>向量切片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707565" y="1608070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90" name="矩形 89"/>
          <p:cNvSpPr/>
          <p:nvPr/>
        </p:nvSpPr>
        <p:spPr>
          <a:xfrm>
            <a:off x="6816409" y="2122114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文档切片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816409" y="2743268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向量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2" name="燕尾形 91"/>
          <p:cNvSpPr/>
          <p:nvPr/>
        </p:nvSpPr>
        <p:spPr>
          <a:xfrm>
            <a:off x="8078258" y="1155590"/>
            <a:ext cx="1526796" cy="427839"/>
          </a:xfrm>
          <a:prstGeom prst="chevron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</a:rPr>
              <a:t>创建</a:t>
            </a:r>
            <a:r>
              <a:rPr kumimoji="1" lang="en-US" altLang="zh-CN" sz="1200" dirty="0">
                <a:solidFill>
                  <a:schemeClr val="bg1"/>
                </a:solidFill>
              </a:rPr>
              <a:t>/</a:t>
            </a:r>
            <a:r>
              <a:rPr kumimoji="1" lang="zh-CN" altLang="en-US" sz="1200" dirty="0">
                <a:solidFill>
                  <a:schemeClr val="bg1"/>
                </a:solidFill>
              </a:rPr>
              <a:t>更新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078258" y="1607306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94" name="燕尾形 93"/>
          <p:cNvSpPr/>
          <p:nvPr/>
        </p:nvSpPr>
        <p:spPr>
          <a:xfrm>
            <a:off x="9448953" y="1155590"/>
            <a:ext cx="1526796" cy="427839"/>
          </a:xfrm>
          <a:prstGeom prst="chevron">
            <a:avLst/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</a:rPr>
              <a:t>应用</a:t>
            </a:r>
            <a:endParaRPr kumimoji="1"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448953" y="1607306"/>
            <a:ext cx="1308682" cy="2410257"/>
          </a:xfrm>
          <a:prstGeom prst="rect">
            <a:avLst/>
          </a:prstGeom>
          <a:gradFill>
            <a:gsLst>
              <a:gs pos="0">
                <a:srgbClr val="2C73FF">
                  <a:alpha val="75000"/>
                </a:srgbClr>
              </a:gs>
              <a:gs pos="50000">
                <a:srgbClr val="2C73FF">
                  <a:alpha val="35000"/>
                </a:srgbClr>
              </a:gs>
              <a:gs pos="100000">
                <a:srgbClr val="2C73FF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/>
          </a:p>
        </p:txBody>
      </p:sp>
      <p:sp>
        <p:nvSpPr>
          <p:cNvPr id="44" name="矩形 43"/>
          <p:cNvSpPr/>
          <p:nvPr/>
        </p:nvSpPr>
        <p:spPr>
          <a:xfrm>
            <a:off x="8190047" y="1856985"/>
            <a:ext cx="108510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业务知识网络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190047" y="2441896"/>
            <a:ext cx="108510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内容索引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90047" y="3026806"/>
            <a:ext cx="108510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向量索引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557797" y="1856985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智能搜索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557797" y="244189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智能问答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57797" y="3026806"/>
            <a:ext cx="1090995" cy="387948"/>
          </a:xfrm>
          <a:prstGeom prst="rect">
            <a:avLst/>
          </a:prstGeom>
          <a:solidFill>
            <a:srgbClr val="BC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00" dirty="0">
                <a:solidFill>
                  <a:schemeClr val="tx1">
                    <a:lumMod val="50000"/>
                  </a:schemeClr>
                </a:solidFill>
              </a:rPr>
              <a:t>知识助手</a:t>
            </a:r>
            <a:endParaRPr kumimoji="1"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440939" y="4589881"/>
            <a:ext cx="9207853" cy="828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151515"/>
                </a:solidFill>
                <a:effectLst/>
                <a:latin typeface="Helvetica" pitchFamily="2" charset="0"/>
              </a:rPr>
              <a:t>多源异构的企业数据，进入</a:t>
            </a:r>
            <a:r>
              <a:rPr lang="en-US" altLang="zh-CN" sz="1100" dirty="0" err="1">
                <a:solidFill>
                  <a:srgbClr val="151515"/>
                </a:solidFill>
                <a:latin typeface="Helvetica" pitchFamily="2" charset="0"/>
              </a:rPr>
              <a:t>A</a:t>
            </a:r>
            <a:r>
              <a:rPr lang="en-US" altLang="zh-CN" sz="1100" dirty="0" err="1">
                <a:solidFill>
                  <a:srgbClr val="151515"/>
                </a:solidFill>
                <a:effectLst/>
                <a:latin typeface="Helvetica" pitchFamily="2" charset="0"/>
              </a:rPr>
              <a:t>nyShare</a:t>
            </a:r>
            <a:r>
              <a:rPr lang="zh-CN" altLang="en-US" sz="1100" dirty="0">
                <a:solidFill>
                  <a:srgbClr val="151515"/>
                </a:solidFill>
                <a:effectLst/>
                <a:latin typeface="Helvetica" pitchFamily="2" charset="0"/>
              </a:rPr>
              <a:t>即成为 </a:t>
            </a:r>
            <a:r>
              <a:rPr lang="en-GB" altLang="zh-CN" sz="1100" dirty="0">
                <a:solidFill>
                  <a:srgbClr val="151515"/>
                </a:solidFill>
                <a:effectLst/>
                <a:latin typeface="Arial" panose="020B0604020202090204" pitchFamily="34" charset="0"/>
              </a:rPr>
              <a:t>RAG </a:t>
            </a:r>
            <a:r>
              <a:rPr lang="zh-CN" altLang="en-US" sz="1100" dirty="0">
                <a:solidFill>
                  <a:srgbClr val="151515"/>
                </a:solidFill>
                <a:effectLst/>
                <a:latin typeface="Helvetica" pitchFamily="2" charset="0"/>
              </a:rPr>
              <a:t>系统的最原始数据基石。这些承载了企业专属业务知识、行业经验与组织逻辑的文档，其质量与处理深度直接决定了 </a:t>
            </a:r>
            <a:r>
              <a:rPr lang="en-GB" altLang="zh-CN" sz="1100" dirty="0">
                <a:solidFill>
                  <a:srgbClr val="151515"/>
                </a:solidFill>
                <a:effectLst/>
                <a:latin typeface="Arial" panose="020B0604020202090204" pitchFamily="34" charset="0"/>
              </a:rPr>
              <a:t>RAG </a:t>
            </a:r>
            <a:r>
              <a:rPr lang="zh-CN" altLang="en-US" sz="1100" dirty="0">
                <a:solidFill>
                  <a:srgbClr val="151515"/>
                </a:solidFill>
                <a:effectLst/>
                <a:latin typeface="Helvetica" pitchFamily="2" charset="0"/>
              </a:rPr>
              <a:t>系统的知识服务能力上限。</a:t>
            </a:r>
            <a:endParaRPr lang="en-US" altLang="zh-CN" sz="1100" dirty="0">
              <a:solidFill>
                <a:srgbClr val="151515"/>
              </a:solidFill>
              <a:effectLst/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err="1">
                <a:solidFill>
                  <a:srgbClr val="151515"/>
                </a:solidFill>
                <a:effectLst/>
                <a:latin typeface="Helvetica" pitchFamily="2" charset="0"/>
              </a:rPr>
              <a:t>AnyShare</a:t>
            </a:r>
            <a:r>
              <a:rPr lang="en-US" altLang="zh-CN" sz="1100" dirty="0">
                <a:solidFill>
                  <a:srgbClr val="151515"/>
                </a:solidFill>
                <a:latin typeface="Helvetica" pitchFamily="2" charset="0"/>
              </a:rPr>
              <a:t> </a:t>
            </a:r>
            <a:r>
              <a:rPr lang="zh-CN" altLang="en-US" sz="1100" dirty="0">
                <a:solidFill>
                  <a:srgbClr val="151515"/>
                </a:solidFill>
                <a:effectLst/>
                <a:latin typeface="Helvetica" pitchFamily="2" charset="0"/>
              </a:rPr>
              <a:t>对各类文档进行标准化统一处理与结构化加工，将其转化为机器大模型可理解、可运用的业务知识，是实现企业知识智能化的首要步骤。</a:t>
            </a:r>
            <a:endParaRPr lang="zh-CN" altLang="en-US" sz="1100" dirty="0">
              <a:solidFill>
                <a:srgbClr val="151515"/>
              </a:solidFill>
              <a:effectLst/>
              <a:latin typeface="Helvetica" pitchFamily="2" charset="0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1224794" y="4454554"/>
            <a:ext cx="9532842" cy="1098958"/>
          </a:xfrm>
          <a:prstGeom prst="roundRect">
            <a:avLst>
              <a:gd name="adj" fmla="val 9033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52"/>
    </mc:Choice>
    <mc:Fallback>
      <p:transition spd="slow" advTm="746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23537"/>
            <a:ext cx="11135436" cy="731520"/>
          </a:xfrm>
        </p:spPr>
        <p:txBody>
          <a:bodyPr>
            <a:normAutofit/>
          </a:bodyPr>
          <a:lstStyle/>
          <a:p>
            <a:r>
              <a:rPr lang="en-US" altLang="zh-CN" sz="3200" dirty="0" err="1">
                <a:solidFill>
                  <a:srgbClr val="26107F"/>
                </a:solidFill>
              </a:rPr>
              <a:t>AnyShare</a:t>
            </a:r>
            <a:r>
              <a:rPr lang="zh-CN" altLang="en-US" sz="3200" dirty="0">
                <a:solidFill>
                  <a:srgbClr val="26107F"/>
                </a:solidFill>
              </a:rPr>
              <a:t> 智能知识治理，保障质量与安全</a:t>
            </a: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93527" y="4168086"/>
            <a:ext cx="3158819" cy="820018"/>
            <a:chOff x="8278399" y="4555520"/>
            <a:chExt cx="3158819" cy="820018"/>
          </a:xfrm>
        </p:grpSpPr>
        <p:sp>
          <p:nvSpPr>
            <p:cNvPr id="7" name="圆角矩形 6"/>
            <p:cNvSpPr/>
            <p:nvPr/>
          </p:nvSpPr>
          <p:spPr>
            <a:xfrm>
              <a:off x="8278399" y="4555520"/>
              <a:ext cx="3158819" cy="820018"/>
            </a:xfrm>
            <a:prstGeom prst="roundRect">
              <a:avLst>
                <a:gd name="adj" fmla="val 10721"/>
              </a:avLst>
            </a:prstGeom>
            <a:solidFill>
              <a:srgbClr val="677CF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50416" y="4657111"/>
              <a:ext cx="2575762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b="0" i="0" dirty="0">
                  <a:solidFill>
                    <a:srgbClr val="000000"/>
                  </a:solidFill>
                  <a:effectLst/>
                  <a:latin typeface="quote-cjk-patch"/>
                </a:rPr>
                <a:t>提供</a:t>
              </a:r>
              <a:r>
                <a:rPr lang="zh-CN" altLang="en-US" sz="1200" b="1" i="0" dirty="0">
                  <a:solidFill>
                    <a:srgbClr val="000000"/>
                  </a:solidFill>
                  <a:effectLst/>
                  <a:latin typeface="quote-cjk-patch"/>
                </a:rPr>
                <a:t>准确、可信、安全</a:t>
              </a:r>
              <a:r>
                <a:rPr lang="zh-CN" altLang="en-US" sz="1200" b="0" i="0" dirty="0">
                  <a:solidFill>
                    <a:srgbClr val="000000"/>
                  </a:solidFill>
                  <a:effectLst/>
                  <a:latin typeface="quote-cjk-patch"/>
                </a:rPr>
                <a:t>的知识，降低决策风险。</a:t>
              </a:r>
              <a:endParaRPr lang="zh-CN" altLang="en-US" sz="1200" b="0" i="0" dirty="0">
                <a:solidFill>
                  <a:srgbClr val="000000"/>
                </a:solidFill>
                <a:effectLst/>
                <a:latin typeface="quote-cjk-patch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8321365" y="4755915"/>
              <a:ext cx="492443" cy="419228"/>
              <a:chOff x="8251780" y="3988036"/>
              <a:chExt cx="492443" cy="419228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8288387" y="3988036"/>
                <a:ext cx="419228" cy="41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251780" y="4059151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b="1" dirty="0">
                    <a:solidFill>
                      <a:schemeClr val="bg1"/>
                    </a:solidFill>
                  </a:rPr>
                  <a:t>价值</a:t>
                </a:r>
                <a:endParaRPr kumimoji="1" lang="zh-CN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8493527" y="1514111"/>
            <a:ext cx="3158819" cy="2479049"/>
          </a:xfrm>
          <a:prstGeom prst="rect">
            <a:avLst/>
          </a:prstGeom>
          <a:solidFill>
            <a:srgbClr val="2610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438731" y="168903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srgbClr val="000000"/>
                </a:solidFill>
              </a:rPr>
              <a:t>精细化的权限体系</a:t>
            </a:r>
            <a:endParaRPr kumimoji="1" lang="zh-CN" altLang="en-US" sz="1200" b="1" dirty="0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87406" y="2087195"/>
            <a:ext cx="2518421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050" dirty="0">
                <a:solidFill>
                  <a:srgbClr val="000000"/>
                </a:solidFill>
              </a:rPr>
              <a:t>精细化的权限管理体系（基于角色、部门、岗位），确保“该看的人能看到”，操作全程可审计。</a:t>
            </a:r>
            <a:endParaRPr kumimoji="1" lang="zh-CN" altLang="en-US" sz="1050" dirty="0">
              <a:solidFill>
                <a:srgbClr val="000000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433016" y="1471747"/>
            <a:ext cx="7779681" cy="3711629"/>
            <a:chOff x="451561" y="873858"/>
            <a:chExt cx="11175578" cy="5331788"/>
          </a:xfrm>
        </p:grpSpPr>
        <p:sp>
          <p:nvSpPr>
            <p:cNvPr id="2" name="圆角矩形 1"/>
            <p:cNvSpPr/>
            <p:nvPr/>
          </p:nvSpPr>
          <p:spPr>
            <a:xfrm>
              <a:off x="4234915" y="4708125"/>
              <a:ext cx="1565451" cy="924313"/>
            </a:xfrm>
            <a:prstGeom prst="roundRect">
              <a:avLst>
                <a:gd name="adj" fmla="val 5037"/>
              </a:avLst>
            </a:prstGeom>
            <a:gradFill flip="none" rotWithShape="1">
              <a:gsLst>
                <a:gs pos="0">
                  <a:srgbClr val="2C73FF">
                    <a:alpha val="20369"/>
                  </a:srgbClr>
                </a:gs>
                <a:gs pos="100000">
                  <a:srgbClr val="2C73FF">
                    <a:alpha val="7000"/>
                  </a:srgbClr>
                </a:gs>
              </a:gsLst>
              <a:lin ang="16200000" scaled="1"/>
              <a:tileRect/>
            </a:gradFill>
            <a:ln>
              <a:solidFill>
                <a:srgbClr val="0432FF">
                  <a:alpha val="39000"/>
                </a:srgb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873667" y="4708125"/>
              <a:ext cx="1496398" cy="924313"/>
            </a:xfrm>
            <a:prstGeom prst="roundRect">
              <a:avLst>
                <a:gd name="adj" fmla="val 5037"/>
              </a:avLst>
            </a:prstGeom>
            <a:gradFill flip="none" rotWithShape="1">
              <a:gsLst>
                <a:gs pos="0">
                  <a:srgbClr val="2C73FF">
                    <a:alpha val="20369"/>
                  </a:srgbClr>
                </a:gs>
                <a:gs pos="100000">
                  <a:srgbClr val="2C73FF">
                    <a:alpha val="7000"/>
                  </a:srgbClr>
                </a:gs>
              </a:gsLst>
              <a:lin ang="16200000" scaled="1"/>
              <a:tileRect/>
            </a:gradFill>
            <a:ln>
              <a:solidFill>
                <a:srgbClr val="0432FF">
                  <a:alpha val="39000"/>
                </a:srgb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3996254" y="2457450"/>
              <a:ext cx="3836110" cy="1182195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99B7FF">
                    <a:alpha val="0"/>
                  </a:srgbClr>
                </a:gs>
                <a:gs pos="100000">
                  <a:srgbClr val="AEC9FF">
                    <a:alpha val="58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9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8191171" y="2371726"/>
              <a:ext cx="1976317" cy="126792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99B7FF">
                    <a:alpha val="0"/>
                  </a:srgbClr>
                </a:gs>
                <a:gs pos="100000">
                  <a:srgbClr val="AEC9FF">
                    <a:alpha val="58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9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>
              <a:off x="1562770" y="2447926"/>
              <a:ext cx="1980070" cy="119172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rgbClr val="99B7FF">
                    <a:alpha val="0"/>
                  </a:srgbClr>
                </a:gs>
                <a:gs pos="100000">
                  <a:srgbClr val="AEC9FF">
                    <a:alpha val="58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kumimoji="1" lang="zh-CN" altLang="en-US" sz="9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715651" y="896088"/>
              <a:ext cx="1989192" cy="853487"/>
            </a:xfrm>
            <a:prstGeom prst="roundRect">
              <a:avLst>
                <a:gd name="adj" fmla="val 5037"/>
              </a:avLst>
            </a:prstGeom>
            <a:gradFill>
              <a:gsLst>
                <a:gs pos="0">
                  <a:srgbClr val="2C73FF">
                    <a:alpha val="20369"/>
                  </a:srgbClr>
                </a:gs>
                <a:gs pos="100000">
                  <a:srgbClr val="2C73FF">
                    <a:alpha val="7000"/>
                  </a:srgbClr>
                </a:gs>
              </a:gsLst>
              <a:lin ang="16200000" scaled="1"/>
            </a:gradFill>
            <a:ln>
              <a:solidFill>
                <a:srgbClr val="2C73FF">
                  <a:alpha val="49167"/>
                </a:srgb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989817" y="2078084"/>
              <a:ext cx="3836109" cy="379368"/>
            </a:xfrm>
            <a:prstGeom prst="roundRect">
              <a:avLst/>
            </a:prstGeom>
            <a:solidFill>
              <a:srgbClr val="1737ED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b="1" dirty="0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大模型</a:t>
              </a:r>
              <a:endParaRPr kumimoji="1" lang="zh-CN" altLang="en-US" sz="1000" b="1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553648" y="2085410"/>
              <a:ext cx="1989192" cy="379368"/>
            </a:xfrm>
            <a:prstGeom prst="roundRect">
              <a:avLst/>
            </a:prstGeom>
            <a:solidFill>
              <a:srgbClr val="1737ED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b="1" dirty="0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输入：指令</a:t>
              </a:r>
              <a:r>
                <a:rPr kumimoji="1" lang="en-US" altLang="zh-CN" sz="1000" b="1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+</a:t>
              </a:r>
              <a:r>
                <a:rPr kumimoji="1" lang="zh-CN" altLang="en-US" sz="1000" b="1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文本</a:t>
              </a:r>
              <a:endParaRPr kumimoji="1" lang="zh-CN" altLang="en-US" sz="1000" b="1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08127" y="2521287"/>
              <a:ext cx="3858768" cy="904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数据有毒：内容过时、不良伦理价值观等；</a:t>
              </a:r>
              <a:endParaRPr kumimoji="1" lang="en-US" altLang="zh-CN" sz="60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数据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安全：隐私泄露、公司</a:t>
              </a:r>
              <a:r>
                <a:rPr kumimoji="1" lang="en-US" altLang="zh-CN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/</a:t>
              </a:r>
              <a:r>
                <a:rPr kumimoji="1" lang="zh-CN" altLang="en-US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业务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机密、知识产权</a:t>
              </a:r>
              <a:r>
                <a:rPr kumimoji="1" lang="en-US" altLang="zh-CN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/</a:t>
              </a:r>
              <a:r>
                <a:rPr kumimoji="1" lang="zh-CN" altLang="en-US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版权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数据等；</a:t>
              </a:r>
              <a:endParaRPr kumimoji="1" lang="en-US" altLang="zh-CN" sz="60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数据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质量：虚假信息、垃圾信息等；</a:t>
              </a:r>
              <a:endParaRPr kumimoji="1" lang="en-US" altLang="zh-CN" sz="60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数据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偏见：内容中存在歧视、偏见等；</a:t>
              </a:r>
              <a:endParaRPr kumimoji="1" lang="zh-CN" altLang="en-US" sz="6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13560" y="2515074"/>
              <a:ext cx="1989192" cy="50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诱导攻击、提示词注入攻击；</a:t>
              </a:r>
              <a:endParaRPr kumimoji="1" lang="en-US" altLang="zh-CN" sz="6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提示和文本存在敏感</a:t>
              </a:r>
              <a:r>
                <a:rPr kumimoji="1" lang="en-US" altLang="zh-CN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/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虚假信息；</a:t>
              </a:r>
              <a:endParaRPr kumimoji="1" lang="zh-CN" altLang="en-US" sz="6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87433" y="1013776"/>
              <a:ext cx="1045628" cy="620115"/>
              <a:chOff x="2356806" y="1013776"/>
              <a:chExt cx="1045628" cy="620115"/>
            </a:xfrm>
          </p:grpSpPr>
          <p:sp>
            <p:nvSpPr>
              <p:cNvPr id="22" name="多文档 21"/>
              <p:cNvSpPr/>
              <p:nvPr/>
            </p:nvSpPr>
            <p:spPr>
              <a:xfrm>
                <a:off x="2356806" y="1013776"/>
                <a:ext cx="1045628" cy="608847"/>
              </a:xfrm>
              <a:prstGeom prst="flowChartMultidocument">
                <a:avLst/>
              </a:prstGeom>
              <a:gradFill>
                <a:gsLst>
                  <a:gs pos="0">
                    <a:srgbClr val="2C73FF">
                      <a:alpha val="7000"/>
                    </a:srgbClr>
                  </a:gs>
                  <a:gs pos="100000">
                    <a:srgbClr val="2C73FF">
                      <a:alpha val="46000"/>
                    </a:srgbClr>
                  </a:gs>
                </a:gsLst>
                <a:lin ang="0" scaled="1"/>
              </a:gradFill>
              <a:ln>
                <a:solidFill>
                  <a:srgbClr val="2C73FF">
                    <a:alpha val="41000"/>
                  </a:srgb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50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415638" y="1147555"/>
                <a:ext cx="767676" cy="48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800" dirty="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领域微调数据</a:t>
                </a:r>
                <a:endParaRPr kumimoji="1" lang="zh-CN" altLang="en-US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704841" y="873858"/>
              <a:ext cx="4059580" cy="8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恶意标注：诱导错误的人类信息对齐、错误价值导向；</a:t>
              </a:r>
              <a:endParaRPr kumimoji="1" lang="en-US" altLang="zh-CN" sz="80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低质标注：标注人员素质不齐、数据不可靠；</a:t>
              </a:r>
              <a:endParaRPr kumimoji="1" lang="en-US" altLang="zh-CN" sz="80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固化标注：缺少多样性、模式机械化；</a:t>
              </a:r>
              <a:endParaRPr kumimoji="1" lang="zh-CN" altLang="en-US" sz="80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26" name="右箭头 25"/>
            <p:cNvSpPr/>
            <p:nvPr/>
          </p:nvSpPr>
          <p:spPr>
            <a:xfrm>
              <a:off x="3379570" y="2208194"/>
              <a:ext cx="628558" cy="244153"/>
            </a:xfrm>
            <a:prstGeom prst="rightArrow">
              <a:avLst/>
            </a:prstGeom>
            <a:gradFill flip="none" rotWithShape="1">
              <a:gsLst>
                <a:gs pos="0">
                  <a:srgbClr val="ED7D31">
                    <a:alpha val="0"/>
                  </a:srgbClr>
                </a:gs>
                <a:gs pos="100000">
                  <a:srgbClr val="ED7D3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7825926" y="2200867"/>
              <a:ext cx="398896" cy="244153"/>
            </a:xfrm>
            <a:prstGeom prst="rightArrow">
              <a:avLst/>
            </a:prstGeom>
            <a:gradFill flip="none" rotWithShape="1">
              <a:gsLst>
                <a:gs pos="0">
                  <a:srgbClr val="ED7D31">
                    <a:alpha val="0"/>
                  </a:srgbClr>
                </a:gs>
                <a:gs pos="100000">
                  <a:srgbClr val="ED7D3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8184733" y="2078082"/>
              <a:ext cx="1989192" cy="379368"/>
            </a:xfrm>
            <a:prstGeom prst="roundRect">
              <a:avLst/>
            </a:prstGeom>
            <a:solidFill>
              <a:srgbClr val="1737ED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00" b="1" dirty="0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输出：生成内容</a:t>
              </a:r>
              <a:endParaRPr kumimoji="1" lang="zh-CN" altLang="en-US" sz="1000" b="1" dirty="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548883" y="2524812"/>
              <a:ext cx="1549543" cy="50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幻觉，不可控；</a:t>
              </a:r>
              <a:endParaRPr kumimoji="1" lang="en-US" altLang="zh-CN" sz="60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60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不可</a:t>
              </a:r>
              <a:r>
                <a:rPr kumimoji="1" lang="zh-CN" altLang="en-US" sz="600" dirty="0">
                  <a:solidFill>
                    <a:srgbClr val="1B1464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解释</a:t>
              </a:r>
              <a:endParaRPr kumimoji="1" lang="zh-CN" altLang="en-US" sz="600" dirty="0">
                <a:solidFill>
                  <a:srgbClr val="1B1464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46103" y="1229074"/>
              <a:ext cx="854773" cy="309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800" b="1" dirty="0">
                  <a:solidFill>
                    <a:srgbClr val="1737ED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人类对齐</a:t>
              </a:r>
              <a:endParaRPr kumimoji="1" lang="zh-CN" altLang="en-US" sz="800" b="1" dirty="0">
                <a:solidFill>
                  <a:srgbClr val="1737ED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1" name="下箭头 40"/>
            <p:cNvSpPr/>
            <p:nvPr/>
          </p:nvSpPr>
          <p:spPr>
            <a:xfrm>
              <a:off x="4840895" y="1578601"/>
              <a:ext cx="226864" cy="499857"/>
            </a:xfrm>
            <a:prstGeom prst="downArrow">
              <a:avLst/>
            </a:prstGeom>
            <a:gradFill flip="none" rotWithShape="1">
              <a:gsLst>
                <a:gs pos="0">
                  <a:srgbClr val="ED7D31">
                    <a:alpha val="0"/>
                  </a:srgbClr>
                </a:gs>
                <a:gs pos="100000">
                  <a:srgbClr val="ED7D3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819841" y="1764468"/>
              <a:ext cx="1174853" cy="309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指令微调 </a:t>
              </a:r>
              <a:r>
                <a:rPr kumimoji="1" lang="en-US" altLang="zh-CN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SFT</a:t>
              </a:r>
              <a:endParaRPr kumimoji="1" lang="zh-CN" altLang="en-US" sz="80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3" name="下弧形箭头 42"/>
            <p:cNvSpPr/>
            <p:nvPr/>
          </p:nvSpPr>
          <p:spPr>
            <a:xfrm flipH="1">
              <a:off x="5999514" y="1396218"/>
              <a:ext cx="285442" cy="647020"/>
            </a:xfrm>
            <a:prstGeom prst="curvedDownArrow">
              <a:avLst/>
            </a:prstGeom>
            <a:gradFill flip="none" rotWithShape="1">
              <a:gsLst>
                <a:gs pos="0">
                  <a:srgbClr val="ED7D31">
                    <a:alpha val="28000"/>
                  </a:srgbClr>
                </a:gs>
                <a:gs pos="100000">
                  <a:srgbClr val="ED7D3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299285" y="1764468"/>
              <a:ext cx="649831" cy="309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800" dirty="0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RLHF</a:t>
              </a:r>
              <a:endParaRPr kumimoji="1" lang="zh-CN" altLang="en-US" sz="800" dirty="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5" name="矩形: 圆角 126"/>
            <p:cNvSpPr/>
            <p:nvPr/>
          </p:nvSpPr>
          <p:spPr>
            <a:xfrm>
              <a:off x="4297933" y="5170284"/>
              <a:ext cx="1408541" cy="414234"/>
            </a:xfrm>
            <a:prstGeom prst="roundRect">
              <a:avLst>
                <a:gd name="adj" fmla="val 6297"/>
              </a:avLst>
            </a:prstGeom>
            <a:gradFill>
              <a:gsLst>
                <a:gs pos="0">
                  <a:srgbClr val="1D78FA">
                    <a:lumMod val="75000"/>
                  </a:srgbClr>
                </a:gs>
                <a:gs pos="100000">
                  <a:srgbClr val="1D78FA"/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800" b="1" kern="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    领域大模型</a:t>
              </a:r>
              <a:endParaRPr lang="en-US" altLang="zh-CN" sz="800" b="1" kern="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46" name="矩形: 圆角 126"/>
            <p:cNvSpPr/>
            <p:nvPr/>
          </p:nvSpPr>
          <p:spPr>
            <a:xfrm>
              <a:off x="5956483" y="5170283"/>
              <a:ext cx="1320666" cy="414067"/>
            </a:xfrm>
            <a:prstGeom prst="roundRect">
              <a:avLst>
                <a:gd name="adj" fmla="val 6297"/>
              </a:avLst>
            </a:prstGeom>
            <a:gradFill>
              <a:gsLst>
                <a:gs pos="0">
                  <a:srgbClr val="1D78FA">
                    <a:lumMod val="75000"/>
                  </a:srgbClr>
                </a:gs>
                <a:gs pos="100000">
                  <a:srgbClr val="1D78FA"/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r"/>
              <a:r>
                <a:rPr lang="zh-CN" altLang="en-US" sz="800" b="1" kern="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领域知识网络</a:t>
              </a:r>
              <a:endParaRPr lang="en-US" altLang="zh-CN" sz="800" b="1" kern="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60957" y="5241249"/>
              <a:ext cx="193645" cy="220666"/>
            </a:xfrm>
            <a:prstGeom prst="rect">
              <a:avLst/>
            </a:prstGeom>
          </p:spPr>
        </p:pic>
        <p:grpSp>
          <p:nvGrpSpPr>
            <p:cNvPr id="48" name="组合 47"/>
            <p:cNvGrpSpPr/>
            <p:nvPr/>
          </p:nvGrpSpPr>
          <p:grpSpPr>
            <a:xfrm>
              <a:off x="4460451" y="5246832"/>
              <a:ext cx="213804" cy="209499"/>
              <a:chOff x="4460451" y="5389644"/>
              <a:chExt cx="213804" cy="20949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479162" y="5404745"/>
                <a:ext cx="181701" cy="174869"/>
                <a:chOff x="4424793" y="4908118"/>
                <a:chExt cx="400239" cy="390577"/>
              </a:xfrm>
              <a:solidFill>
                <a:schemeClr val="bg1"/>
              </a:solidFill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546713" y="4908118"/>
                  <a:ext cx="93868" cy="9386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4424793" y="5068138"/>
                  <a:ext cx="93868" cy="9386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4620634" y="5031096"/>
                  <a:ext cx="117435" cy="117435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4547341" y="5190687"/>
                  <a:ext cx="93868" cy="9386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4731164" y="5204827"/>
                  <a:ext cx="93868" cy="93868"/>
                </a:xfrm>
                <a:prstGeom prst="ellips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cxnSp>
              <p:nvCxnSpPr>
                <p:cNvPr id="61" name="直线连接符 60"/>
                <p:cNvCxnSpPr>
                  <a:endCxn id="58" idx="2"/>
                </p:cNvCxnSpPr>
                <p:nvPr/>
              </p:nvCxnSpPr>
              <p:spPr>
                <a:xfrm flipV="1">
                  <a:off x="4515439" y="5089814"/>
                  <a:ext cx="105195" cy="24227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线连接符 61"/>
                <p:cNvCxnSpPr>
                  <a:stCxn id="58" idx="5"/>
                  <a:endCxn id="56" idx="5"/>
                </p:cNvCxnSpPr>
                <p:nvPr/>
              </p:nvCxnSpPr>
              <p:spPr>
                <a:xfrm flipH="1" flipV="1">
                  <a:off x="4626834" y="4988239"/>
                  <a:ext cx="94037" cy="143094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线连接符 62"/>
                <p:cNvCxnSpPr/>
                <p:nvPr/>
              </p:nvCxnSpPr>
              <p:spPr>
                <a:xfrm flipH="1">
                  <a:off x="4581229" y="5048295"/>
                  <a:ext cx="159782" cy="222514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线连接符 63"/>
                <p:cNvCxnSpPr>
                  <a:stCxn id="58" idx="5"/>
                  <a:endCxn id="60" idx="5"/>
                </p:cNvCxnSpPr>
                <p:nvPr/>
              </p:nvCxnSpPr>
              <p:spPr>
                <a:xfrm>
                  <a:off x="4720871" y="5131333"/>
                  <a:ext cx="90414" cy="153615"/>
                </a:xfrm>
                <a:prstGeom prst="line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组合 49"/>
              <p:cNvGrpSpPr/>
              <p:nvPr/>
            </p:nvGrpSpPr>
            <p:grpSpPr>
              <a:xfrm>
                <a:off x="4460451" y="5542076"/>
                <a:ext cx="57866" cy="57067"/>
                <a:chOff x="4383578" y="5214851"/>
                <a:chExt cx="127463" cy="127462"/>
              </a:xfrm>
              <a:solidFill>
                <a:schemeClr val="bg1"/>
              </a:solidFill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4383578" y="5214851"/>
                  <a:ext cx="49877" cy="12746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 rot="5400000">
                  <a:off x="4422371" y="5253643"/>
                  <a:ext cx="49877" cy="12746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 rot="10800000">
                <a:off x="4616389" y="5389644"/>
                <a:ext cx="57866" cy="57067"/>
                <a:chOff x="4383578" y="5214851"/>
                <a:chExt cx="127463" cy="127462"/>
              </a:xfrm>
              <a:solidFill>
                <a:schemeClr val="bg1"/>
              </a:solidFill>
            </p:grpSpPr>
            <p:sp>
              <p:nvSpPr>
                <p:cNvPr id="52" name="矩形 51"/>
                <p:cNvSpPr/>
                <p:nvPr/>
              </p:nvSpPr>
              <p:spPr>
                <a:xfrm>
                  <a:off x="4383578" y="5214851"/>
                  <a:ext cx="49877" cy="12746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 rot="5400000">
                  <a:off x="4422371" y="5253643"/>
                  <a:ext cx="49877" cy="127462"/>
                </a:xfrm>
                <a:prstGeom prst="rect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50"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endParaRPr>
                </a:p>
              </p:txBody>
            </p:sp>
          </p:grpSp>
        </p:grpSp>
        <p:cxnSp>
          <p:nvCxnSpPr>
            <p:cNvPr id="65" name="肘形连接符 64"/>
            <p:cNvCxnSpPr>
              <a:stCxn id="67" idx="0"/>
              <a:endCxn id="68" idx="0"/>
            </p:cNvCxnSpPr>
            <p:nvPr/>
          </p:nvCxnSpPr>
          <p:spPr>
            <a:xfrm rot="5400000" flipH="1" flipV="1">
              <a:off x="5799088" y="3972688"/>
              <a:ext cx="18178" cy="1611946"/>
            </a:xfrm>
            <a:prstGeom prst="bentConnector3">
              <a:avLst>
                <a:gd name="adj1" fmla="val 955144"/>
              </a:avLst>
            </a:prstGeom>
            <a:ln w="12700">
              <a:solidFill>
                <a:srgbClr val="2C7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肘形连接符 65"/>
            <p:cNvCxnSpPr>
              <a:stCxn id="46" idx="2"/>
              <a:endCxn id="45" idx="2"/>
            </p:cNvCxnSpPr>
            <p:nvPr/>
          </p:nvCxnSpPr>
          <p:spPr>
            <a:xfrm rot="5400000">
              <a:off x="5809426" y="4777128"/>
              <a:ext cx="168" cy="1614612"/>
            </a:xfrm>
            <a:prstGeom prst="bentConnector3">
              <a:avLst>
                <a:gd name="adj1" fmla="val 136171429"/>
              </a:avLst>
            </a:prstGeom>
            <a:ln w="12700">
              <a:solidFill>
                <a:srgbClr val="2C7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: 圆角 126"/>
            <p:cNvSpPr/>
            <p:nvPr/>
          </p:nvSpPr>
          <p:spPr>
            <a:xfrm>
              <a:off x="4297933" y="4787750"/>
              <a:ext cx="1408541" cy="354572"/>
            </a:xfrm>
            <a:prstGeom prst="roundRect">
              <a:avLst>
                <a:gd name="adj" fmla="val 6297"/>
              </a:avLst>
            </a:prstGeom>
            <a:gradFill>
              <a:gsLst>
                <a:gs pos="0">
                  <a:srgbClr val="1D78FA">
                    <a:lumMod val="75000"/>
                  </a:srgbClr>
                </a:gs>
                <a:gs pos="100000">
                  <a:srgbClr val="1D78FA"/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800" b="1" kern="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模型工厂</a:t>
              </a:r>
              <a:endParaRPr lang="en-US" altLang="zh-CN" sz="800" b="1" kern="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68" name="矩形: 圆角 126"/>
            <p:cNvSpPr/>
            <p:nvPr/>
          </p:nvSpPr>
          <p:spPr>
            <a:xfrm>
              <a:off x="5951580" y="4769572"/>
              <a:ext cx="1325140" cy="354572"/>
            </a:xfrm>
            <a:prstGeom prst="roundRect">
              <a:avLst>
                <a:gd name="adj" fmla="val 6297"/>
              </a:avLst>
            </a:prstGeom>
            <a:gradFill>
              <a:gsLst>
                <a:gs pos="0">
                  <a:srgbClr val="1D78FA">
                    <a:lumMod val="75000"/>
                  </a:srgbClr>
                </a:gs>
                <a:gs pos="100000">
                  <a:srgbClr val="1D78FA"/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700" b="1" kern="0" dirty="0">
                  <a:solidFill>
                    <a:prstClr val="white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知识网络工作台</a:t>
              </a:r>
              <a:endParaRPr lang="en-US" altLang="zh-CN" sz="700" b="1" kern="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8030120" y="4951512"/>
              <a:ext cx="2406907" cy="437538"/>
              <a:chOff x="7865814" y="4970567"/>
              <a:chExt cx="2406907" cy="437538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8474869" y="5050836"/>
                <a:ext cx="1797852" cy="3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900" b="1" dirty="0" err="1">
                    <a:solidFill>
                      <a:srgbClr val="26107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AnyShare</a:t>
                </a:r>
                <a:r>
                  <a:rPr kumimoji="1" lang="zh-CN" altLang="en-US" sz="900" b="1" dirty="0">
                    <a:solidFill>
                      <a:srgbClr val="26107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 知识助手</a:t>
                </a:r>
                <a:endParaRPr kumimoji="1" lang="zh-CN" altLang="en-US" sz="900" b="1" dirty="0">
                  <a:solidFill>
                    <a:srgbClr val="26107F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5814" y="4970567"/>
                <a:ext cx="563219" cy="437538"/>
              </a:xfrm>
              <a:prstGeom prst="rect">
                <a:avLst/>
              </a:prstGeom>
            </p:spPr>
          </p:pic>
        </p:grpSp>
        <p:grpSp>
          <p:nvGrpSpPr>
            <p:cNvPr id="72" name="组合 71"/>
            <p:cNvGrpSpPr/>
            <p:nvPr/>
          </p:nvGrpSpPr>
          <p:grpSpPr>
            <a:xfrm>
              <a:off x="1260127" y="4951512"/>
              <a:ext cx="2406907" cy="437538"/>
              <a:chOff x="7865814" y="4970567"/>
              <a:chExt cx="2406907" cy="437538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8392207" y="5026735"/>
                <a:ext cx="1880514" cy="33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900" b="1" dirty="0" err="1">
                    <a:solidFill>
                      <a:srgbClr val="26107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AnyShare</a:t>
                </a:r>
                <a:r>
                  <a:rPr kumimoji="1" lang="zh-CN" altLang="en-US" sz="900" b="1" dirty="0">
                    <a:solidFill>
                      <a:srgbClr val="26107F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 知识助手</a:t>
                </a:r>
                <a:endParaRPr kumimoji="1" lang="zh-CN" altLang="en-US" sz="900" b="1" dirty="0">
                  <a:solidFill>
                    <a:srgbClr val="26107F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5814" y="4970567"/>
                <a:ext cx="563219" cy="437538"/>
              </a:xfrm>
              <a:prstGeom prst="rect">
                <a:avLst/>
              </a:prstGeom>
            </p:spPr>
          </p:pic>
        </p:grpSp>
        <p:cxnSp>
          <p:nvCxnSpPr>
            <p:cNvPr id="75" name="肘形连接符 74"/>
            <p:cNvCxnSpPr>
              <a:stCxn id="17" idx="1"/>
              <a:endCxn id="74" idx="1"/>
            </p:cNvCxnSpPr>
            <p:nvPr/>
          </p:nvCxnSpPr>
          <p:spPr>
            <a:xfrm rot="10800000" flipV="1">
              <a:off x="1260128" y="2275093"/>
              <a:ext cx="293521" cy="2895187"/>
            </a:xfrm>
            <a:prstGeom prst="bentConnector3">
              <a:avLst>
                <a:gd name="adj1" fmla="val 177882"/>
              </a:avLst>
            </a:prstGeom>
            <a:ln>
              <a:solidFill>
                <a:srgbClr val="2C73FF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肘形连接符 75"/>
            <p:cNvCxnSpPr>
              <a:stCxn id="70" idx="3"/>
              <a:endCxn id="29" idx="3"/>
            </p:cNvCxnSpPr>
            <p:nvPr/>
          </p:nvCxnSpPr>
          <p:spPr>
            <a:xfrm flipH="1" flipV="1">
              <a:off x="10173925" y="2267766"/>
              <a:ext cx="263102" cy="2929812"/>
            </a:xfrm>
            <a:prstGeom prst="bentConnector3">
              <a:avLst>
                <a:gd name="adj1" fmla="val -124813"/>
              </a:avLst>
            </a:prstGeom>
            <a:ln>
              <a:solidFill>
                <a:srgbClr val="2C73FF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肘形连接符 76"/>
            <p:cNvCxnSpPr>
              <a:stCxn id="73" idx="3"/>
              <a:endCxn id="2" idx="1"/>
            </p:cNvCxnSpPr>
            <p:nvPr/>
          </p:nvCxnSpPr>
          <p:spPr>
            <a:xfrm flipV="1">
              <a:off x="3667034" y="5170281"/>
              <a:ext cx="567881" cy="319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2C7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肘形连接符 77"/>
            <p:cNvCxnSpPr>
              <a:stCxn id="4" idx="3"/>
              <a:endCxn id="71" idx="1"/>
            </p:cNvCxnSpPr>
            <p:nvPr/>
          </p:nvCxnSpPr>
          <p:spPr>
            <a:xfrm flipV="1">
              <a:off x="7370065" y="5170281"/>
              <a:ext cx="660055" cy="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2C7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组合 78"/>
            <p:cNvGrpSpPr/>
            <p:nvPr/>
          </p:nvGrpSpPr>
          <p:grpSpPr>
            <a:xfrm>
              <a:off x="4214524" y="3689223"/>
              <a:ext cx="3149660" cy="711297"/>
              <a:chOff x="4144708" y="3977289"/>
              <a:chExt cx="3149660" cy="711297"/>
            </a:xfrm>
          </p:grpSpPr>
          <p:sp>
            <p:nvSpPr>
              <p:cNvPr id="81" name="圆角矩形 80"/>
              <p:cNvSpPr/>
              <p:nvPr/>
            </p:nvSpPr>
            <p:spPr>
              <a:xfrm>
                <a:off x="4144708" y="3977289"/>
                <a:ext cx="3149660" cy="711297"/>
              </a:xfrm>
              <a:prstGeom prst="roundRect">
                <a:avLst>
                  <a:gd name="adj" fmla="val 5037"/>
                </a:avLst>
              </a:prstGeom>
              <a:gradFill flip="none" rotWithShape="1">
                <a:gsLst>
                  <a:gs pos="0">
                    <a:srgbClr val="2C73FF">
                      <a:alpha val="20369"/>
                    </a:srgbClr>
                  </a:gs>
                  <a:gs pos="100000">
                    <a:srgbClr val="2C73FF">
                      <a:alpha val="7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432FF">
                    <a:alpha val="39000"/>
                  </a:srgb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50" dirty="0"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4804968" y="4039709"/>
                <a:ext cx="1699030" cy="585240"/>
                <a:chOff x="4764850" y="4146161"/>
                <a:chExt cx="2099325" cy="723124"/>
              </a:xfrm>
            </p:grpSpPr>
            <p:grpSp>
              <p:nvGrpSpPr>
                <p:cNvPr id="82" name="组合 81"/>
                <p:cNvGrpSpPr/>
                <p:nvPr/>
              </p:nvGrpSpPr>
              <p:grpSpPr>
                <a:xfrm>
                  <a:off x="5693263" y="4146161"/>
                  <a:ext cx="1170912" cy="723124"/>
                  <a:chOff x="2796107" y="4532415"/>
                  <a:chExt cx="1170912" cy="723124"/>
                </a:xfrm>
              </p:grpSpPr>
              <p:sp>
                <p:nvSpPr>
                  <p:cNvPr id="84" name="矩形: 圆角 126"/>
                  <p:cNvSpPr/>
                  <p:nvPr/>
                </p:nvSpPr>
                <p:spPr>
                  <a:xfrm>
                    <a:off x="2796107" y="4532415"/>
                    <a:ext cx="1170912" cy="354572"/>
                  </a:xfrm>
                  <a:prstGeom prst="roundRect">
                    <a:avLst>
                      <a:gd name="adj" fmla="val 6297"/>
                    </a:avLst>
                  </a:prstGeom>
                  <a:gradFill>
                    <a:gsLst>
                      <a:gs pos="0">
                        <a:srgbClr val="1D78FA">
                          <a:lumMod val="75000"/>
                        </a:srgbClr>
                      </a:gs>
                      <a:gs pos="100000">
                        <a:srgbClr val="1D78FA"/>
                      </a:gs>
                    </a:gsLst>
                    <a:lin ang="135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r>
                      <a:rPr lang="zh-CN" altLang="en-US" sz="800" b="1" kern="0" dirty="0">
                        <a:solidFill>
                          <a:prstClr val="white"/>
                        </a:solidFill>
                        <a:latin typeface="Arial" panose="020B0604020202090204" pitchFamily="34" charset="0"/>
                        <a:ea typeface="微软雅黑" panose="020B0503020204020204" pitchFamily="34" charset="-122"/>
                        <a:cs typeface="Arial" panose="020B0604020202090204" pitchFamily="34" charset="0"/>
                      </a:rPr>
                      <a:t>知识库</a:t>
                    </a:r>
                    <a:endParaRPr lang="en-US" altLang="zh-CN" sz="800" b="1" kern="0" dirty="0">
                      <a:solidFill>
                        <a:prstClr val="white"/>
                      </a:solidFill>
                      <a:latin typeface="Arial" panose="020B0604020202090204" pitchFamily="34" charset="0"/>
                      <a:ea typeface="微软雅黑" panose="020B0503020204020204" pitchFamily="34" charset="-122"/>
                      <a:cs typeface="Arial" panose="020B0604020202090204" pitchFamily="34" charset="0"/>
                    </a:endParaRPr>
                  </a:p>
                </p:txBody>
              </p:sp>
              <p:sp>
                <p:nvSpPr>
                  <p:cNvPr id="85" name="矩形: 圆角 126"/>
                  <p:cNvSpPr/>
                  <p:nvPr/>
                </p:nvSpPr>
                <p:spPr>
                  <a:xfrm>
                    <a:off x="2796107" y="4900967"/>
                    <a:ext cx="1170912" cy="354572"/>
                  </a:xfrm>
                  <a:prstGeom prst="roundRect">
                    <a:avLst>
                      <a:gd name="adj" fmla="val 6297"/>
                    </a:avLst>
                  </a:prstGeom>
                  <a:gradFill>
                    <a:gsLst>
                      <a:gs pos="0">
                        <a:srgbClr val="1D78FA">
                          <a:lumMod val="75000"/>
                        </a:srgbClr>
                      </a:gs>
                      <a:gs pos="100000">
                        <a:srgbClr val="1D78FA"/>
                      </a:gs>
                    </a:gsLst>
                    <a:lin ang="135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r>
                      <a:rPr lang="zh-CN" altLang="en-US" sz="800" b="1" kern="0" dirty="0">
                        <a:solidFill>
                          <a:prstClr val="white"/>
                        </a:solidFill>
                        <a:latin typeface="Arial" panose="020B0604020202090204" pitchFamily="34" charset="0"/>
                        <a:ea typeface="微软雅黑" panose="020B0503020204020204" pitchFamily="34" charset="-122"/>
                        <a:cs typeface="Arial" panose="020B0604020202090204" pitchFamily="34" charset="0"/>
                      </a:rPr>
                      <a:t>用户反馈</a:t>
                    </a:r>
                    <a:endParaRPr lang="en-US" altLang="zh-CN" sz="800" b="1" kern="0" dirty="0">
                      <a:solidFill>
                        <a:prstClr val="white"/>
                      </a:solidFill>
                      <a:latin typeface="Arial" panose="020B0604020202090204" pitchFamily="34" charset="0"/>
                      <a:ea typeface="微软雅黑" panose="020B0503020204020204" pitchFamily="34" charset="-122"/>
                      <a:cs typeface="Arial" panose="020B0604020202090204" pitchFamily="34" charset="0"/>
                    </a:endParaRPr>
                  </a:p>
                </p:txBody>
              </p:sp>
            </p:grpSp>
            <p:pic>
              <p:nvPicPr>
                <p:cNvPr id="83" name="图像" descr="图像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4850" y="4235645"/>
                  <a:ext cx="758054" cy="542521"/>
                </a:xfrm>
                <a:prstGeom prst="rect">
                  <a:avLst/>
                </a:prstGeom>
                <a:ln w="12700">
                  <a:miter lim="400000"/>
                  <a:headEnd/>
                  <a:tailEnd/>
                </a:ln>
              </p:spPr>
            </p:pic>
          </p:grpSp>
        </p:grpSp>
        <p:cxnSp>
          <p:nvCxnSpPr>
            <p:cNvPr id="86" name="直线箭头连接符 85"/>
            <p:cNvCxnSpPr/>
            <p:nvPr/>
          </p:nvCxnSpPr>
          <p:spPr>
            <a:xfrm flipV="1">
              <a:off x="451561" y="3575638"/>
              <a:ext cx="11028255" cy="2384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rgbClr val="2C73FF">
                      <a:alpha val="7000"/>
                    </a:srgbClr>
                  </a:gs>
                  <a:gs pos="100000">
                    <a:srgbClr val="2C73FF"/>
                  </a:gs>
                </a:gsLst>
                <a:lin ang="0" scaled="1"/>
                <a:tileRect/>
              </a:gra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上箭头 87"/>
            <p:cNvSpPr/>
            <p:nvPr/>
          </p:nvSpPr>
          <p:spPr>
            <a:xfrm>
              <a:off x="5238900" y="4442791"/>
              <a:ext cx="326190" cy="167170"/>
            </a:xfrm>
            <a:prstGeom prst="upArrow">
              <a:avLst/>
            </a:prstGeom>
            <a:gradFill flip="none" rotWithShape="1">
              <a:gsLst>
                <a:gs pos="0">
                  <a:srgbClr val="ED7D31">
                    <a:alpha val="0"/>
                  </a:srgbClr>
                </a:gs>
                <a:gs pos="100000">
                  <a:srgbClr val="ED7D3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10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89" name="上箭头 88"/>
            <p:cNvSpPr/>
            <p:nvPr/>
          </p:nvSpPr>
          <p:spPr>
            <a:xfrm rot="10800000">
              <a:off x="6082363" y="4438594"/>
              <a:ext cx="326190" cy="167170"/>
            </a:xfrm>
            <a:prstGeom prst="upArrow">
              <a:avLst/>
            </a:prstGeom>
            <a:gradFill flip="none" rotWithShape="1">
              <a:gsLst>
                <a:gs pos="0">
                  <a:srgbClr val="ED7D31">
                    <a:alpha val="0"/>
                  </a:srgbClr>
                </a:gs>
                <a:gs pos="100000">
                  <a:srgbClr val="ED7D3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100"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777188" y="5308780"/>
              <a:ext cx="2496565" cy="309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00206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提示词控制，提示词效果评分；</a:t>
              </a:r>
              <a:endParaRPr kumimoji="1" lang="en-US" altLang="zh-CN" sz="800" dirty="0">
                <a:solidFill>
                  <a:srgbClr val="00206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7512417" y="5308779"/>
              <a:ext cx="4055697" cy="8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b="1" dirty="0">
                  <a:solidFill>
                    <a:srgbClr val="F5890D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基于数据权限的输出权限管控；</a:t>
              </a:r>
              <a:endParaRPr kumimoji="1" lang="en-US" altLang="zh-CN" sz="800" b="1" dirty="0">
                <a:solidFill>
                  <a:srgbClr val="F5890D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26107F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知识网络（知识图谱）来强化生成、质量校验、纠偏、防恶意输出；</a:t>
              </a:r>
              <a:endParaRPr kumimoji="1" lang="en-US" altLang="zh-CN" sz="800" dirty="0">
                <a:solidFill>
                  <a:srgbClr val="26107F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7488542" y="3759421"/>
              <a:ext cx="3275879" cy="63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00206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通过统一高质量知识数据来进行领域微调；</a:t>
              </a:r>
              <a:endParaRPr kumimoji="1" lang="en-US" altLang="zh-CN" sz="800" dirty="0">
                <a:solidFill>
                  <a:srgbClr val="00206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800" dirty="0">
                  <a:solidFill>
                    <a:srgbClr val="00206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基于用户反馈优化；</a:t>
              </a:r>
              <a:endParaRPr kumimoji="1" lang="en-US" altLang="zh-CN" sz="1050" dirty="0">
                <a:solidFill>
                  <a:srgbClr val="002060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8778205" y="3189408"/>
              <a:ext cx="2848934" cy="353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000" b="1" dirty="0">
                  <a:solidFill>
                    <a:schemeClr val="accent2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基于</a:t>
              </a:r>
              <a:r>
                <a:rPr kumimoji="1" lang="en-US" altLang="zh-CN" sz="1000" b="1" dirty="0" err="1">
                  <a:solidFill>
                    <a:schemeClr val="accent2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Data+AI</a:t>
              </a:r>
              <a:r>
                <a:rPr kumimoji="1" lang="zh-CN" altLang="en-US" sz="1000" b="1" dirty="0">
                  <a:solidFill>
                    <a:schemeClr val="accent2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rPr>
                <a:t> 的大模型安全体系</a:t>
              </a:r>
              <a:endParaRPr kumimoji="1" lang="zh-CN" altLang="en-US" sz="1000" b="1" dirty="0">
                <a:solidFill>
                  <a:schemeClr val="accent2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73"/>
    </mc:Choice>
    <mc:Fallback>
      <p:transition spd="slow" advTm="942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23537"/>
            <a:ext cx="11135436" cy="731520"/>
          </a:xfrm>
        </p:spPr>
        <p:txBody>
          <a:bodyPr>
            <a:normAutofit/>
          </a:bodyPr>
          <a:lstStyle/>
          <a:p>
            <a:r>
              <a:rPr lang="en-US" altLang="zh-CN" sz="3200" dirty="0" err="1">
                <a:solidFill>
                  <a:srgbClr val="26107F"/>
                </a:solidFill>
              </a:rPr>
              <a:t>Dify</a:t>
            </a:r>
            <a:r>
              <a:rPr lang="zh-CN" altLang="en-US" sz="3200" dirty="0">
                <a:solidFill>
                  <a:srgbClr val="26107F"/>
                </a:solidFill>
              </a:rPr>
              <a:t> 专注</a:t>
            </a:r>
            <a:r>
              <a:rPr lang="en-US" altLang="zh-CN" sz="3200" dirty="0">
                <a:solidFill>
                  <a:srgbClr val="26107F"/>
                </a:solidFill>
              </a:rPr>
              <a:t>AI</a:t>
            </a:r>
            <a:r>
              <a:rPr lang="zh-CN" altLang="en-US" sz="3200" dirty="0">
                <a:solidFill>
                  <a:srgbClr val="26107F"/>
                </a:solidFill>
              </a:rPr>
              <a:t>应用搭建</a:t>
            </a: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圆角矩形 3"/>
          <p:cNvSpPr/>
          <p:nvPr/>
        </p:nvSpPr>
        <p:spPr>
          <a:xfrm>
            <a:off x="1561126" y="1714545"/>
            <a:ext cx="4269221" cy="3293683"/>
          </a:xfrm>
          <a:prstGeom prst="roundRect">
            <a:avLst>
              <a:gd name="adj" fmla="val 5851"/>
            </a:avLst>
          </a:prstGeom>
          <a:solidFill>
            <a:srgbClr val="2C7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646105" y="1714545"/>
            <a:ext cx="4269221" cy="3293683"/>
          </a:xfrm>
          <a:prstGeom prst="roundRect">
            <a:avLst>
              <a:gd name="adj" fmla="val 5851"/>
            </a:avLst>
          </a:prstGeom>
          <a:noFill/>
          <a:ln>
            <a:solidFill>
              <a:srgbClr val="2C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064794" y="279549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effectLst/>
                <a:latin typeface="Helvetica" pitchFamily="2" charset="0"/>
              </a:rPr>
              <a:t>易用性与低门槛</a:t>
            </a:r>
            <a:endParaRPr kumimoji="1"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69172" y="3247544"/>
            <a:ext cx="3653128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100" dirty="0" err="1">
                <a:solidFill>
                  <a:schemeClr val="bg1"/>
                </a:solidFill>
                <a:effectLst/>
                <a:latin typeface="Helvetica" pitchFamily="2" charset="0"/>
              </a:rPr>
              <a:t>Dify</a:t>
            </a:r>
            <a:r>
              <a:rPr lang="en-GB" altLang="zh-CN" sz="1100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zh-CN" altLang="en-US" sz="1100" dirty="0">
                <a:solidFill>
                  <a:schemeClr val="bg1"/>
                </a:solidFill>
                <a:effectLst/>
                <a:latin typeface="Helvetica" pitchFamily="2" charset="0"/>
              </a:rPr>
              <a:t>可视化操作界面让用户几乎不需要编码技能就能搭建 </a:t>
            </a:r>
            <a:r>
              <a:rPr lang="en-GB" altLang="zh-CN" sz="1100" dirty="0">
                <a:solidFill>
                  <a:schemeClr val="bg1"/>
                </a:solidFill>
                <a:effectLst/>
                <a:latin typeface="Helvetica" pitchFamily="2" charset="0"/>
              </a:rPr>
              <a:t>AI</a:t>
            </a:r>
            <a:r>
              <a:rPr lang="zh-CN" altLang="en-US" sz="1100" dirty="0">
                <a:solidFill>
                  <a:schemeClr val="bg1"/>
                </a:solidFill>
                <a:effectLst/>
                <a:latin typeface="Helvetica" pitchFamily="2" charset="0"/>
              </a:rPr>
              <a:t> 应用。预构建的节点和模板減少了繁琐配置，相比要求编程的框架（如</a:t>
            </a:r>
            <a:r>
              <a:rPr lang="en-GB" altLang="zh-CN" sz="1100" dirty="0" err="1">
                <a:solidFill>
                  <a:schemeClr val="bg1"/>
                </a:solidFill>
                <a:effectLst/>
                <a:latin typeface="Helvetica" pitchFamily="2" charset="0"/>
              </a:rPr>
              <a:t>LangChain</a:t>
            </a:r>
            <a:r>
              <a:rPr lang="en-GB" altLang="zh-CN" sz="1100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zh-CN" altLang="en-US" sz="1100" dirty="0">
                <a:solidFill>
                  <a:schemeClr val="bg1"/>
                </a:solidFill>
                <a:effectLst/>
                <a:latin typeface="Helvetica" pitchFamily="2" charset="0"/>
              </a:rPr>
              <a:t>等），</a:t>
            </a:r>
            <a:r>
              <a:rPr lang="en-GB" altLang="zh-CN" sz="1100" dirty="0" err="1">
                <a:solidFill>
                  <a:schemeClr val="bg1"/>
                </a:solidFill>
                <a:effectLst/>
                <a:latin typeface="Helvetica" pitchFamily="2" charset="0"/>
              </a:rPr>
              <a:t>Dify</a:t>
            </a:r>
            <a:r>
              <a:rPr lang="en-GB" altLang="zh-CN" sz="1100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zh-CN" altLang="en-US" sz="1100" dirty="0">
                <a:solidFill>
                  <a:schemeClr val="bg1"/>
                </a:solidFill>
                <a:effectLst/>
                <a:latin typeface="Helvetica" pitchFamily="2" charset="0"/>
              </a:rPr>
              <a:t>降低了 </a:t>
            </a:r>
            <a:r>
              <a:rPr lang="en-GB" altLang="zh-CN" sz="1100" dirty="0">
                <a:solidFill>
                  <a:schemeClr val="bg1"/>
                </a:solidFill>
                <a:effectLst/>
                <a:latin typeface="Helvetica" pitchFamily="2" charset="0"/>
              </a:rPr>
              <a:t>AI </a:t>
            </a:r>
            <a:r>
              <a:rPr lang="zh-CN" altLang="en-US" sz="1100" dirty="0">
                <a:solidFill>
                  <a:schemeClr val="bg1"/>
                </a:solidFill>
                <a:effectLst/>
                <a:latin typeface="Helvetica" pitchFamily="2" charset="0"/>
              </a:rPr>
              <a:t>应用开发门槛，使更多业务人员可以直接参与。</a:t>
            </a:r>
            <a:endParaRPr lang="zh-CN" altLang="en-US" sz="11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65053" y="2795499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2C73FF"/>
                </a:solidFill>
                <a:effectLst/>
                <a:latin typeface="Helvetica" pitchFamily="2" charset="0"/>
              </a:rPr>
              <a:t>强大的模型与工具集成能力</a:t>
            </a:r>
            <a:endParaRPr kumimoji="1" lang="zh-CN" altLang="en-US" sz="1200" b="1" dirty="0">
              <a:solidFill>
                <a:srgbClr val="2C73FF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96377" y="3247544"/>
            <a:ext cx="3368676" cy="1336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100" dirty="0" err="1">
                <a:effectLst/>
                <a:latin typeface="Helvetica" pitchFamily="2" charset="0"/>
              </a:rPr>
              <a:t>Dify</a:t>
            </a:r>
            <a:r>
              <a:rPr lang="en-GB" altLang="zh-CN" sz="1100" dirty="0">
                <a:effectLst/>
                <a:latin typeface="Helvetica" pitchFamily="2" charset="0"/>
              </a:rPr>
              <a:t> </a:t>
            </a:r>
            <a:r>
              <a:rPr lang="zh-CN" altLang="en-US" sz="1100" dirty="0">
                <a:effectLst/>
                <a:latin typeface="Helvetica" pitchFamily="2" charset="0"/>
              </a:rPr>
              <a:t>生来强调“模型中立”和灵活扩展开箱即支持数十家模型提供商的上百种</a:t>
            </a:r>
            <a:r>
              <a:rPr lang="en-GB" altLang="zh-CN" sz="1100" dirty="0">
                <a:effectLst/>
                <a:latin typeface="Helvetica" pitchFamily="2" charset="0"/>
              </a:rPr>
              <a:t>LLM，</a:t>
            </a:r>
            <a:r>
              <a:rPr lang="zh-CN" altLang="en-US" sz="1100" dirty="0">
                <a:effectLst/>
                <a:latin typeface="Helvetica" pitchFamily="2" charset="0"/>
              </a:rPr>
              <a:t>涵盖</a:t>
            </a:r>
            <a:r>
              <a:rPr lang="en-GB" altLang="zh-CN" sz="1100" dirty="0" err="1">
                <a:effectLst/>
                <a:latin typeface="Helvetica" pitchFamily="2" charset="0"/>
              </a:rPr>
              <a:t>OpenAl、Anthropic、Google、Meta</a:t>
            </a:r>
            <a:r>
              <a:rPr lang="zh-CN" altLang="en-US" sz="1100" dirty="0">
                <a:effectLst/>
                <a:latin typeface="Helvetica" pitchFamily="2" charset="0"/>
              </a:rPr>
              <a:t>以及各类本地开源模型等。</a:t>
            </a:r>
            <a:endParaRPr lang="en-US" altLang="zh-CN" sz="1100" dirty="0">
              <a:effectLst/>
              <a:latin typeface="Helvetic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effectLst/>
                <a:latin typeface="Helvetica" pitchFamily="2" charset="0"/>
              </a:rPr>
              <a:t>在工具方面，涵盖了常见的网络服务和</a:t>
            </a:r>
            <a:r>
              <a:rPr lang="en-GB" altLang="zh-CN" sz="1100" dirty="0">
                <a:effectLst/>
                <a:latin typeface="Helvetica" pitchFamily="2" charset="0"/>
              </a:rPr>
              <a:t>AI</a:t>
            </a:r>
            <a:r>
              <a:rPr lang="zh-CN" altLang="en-US" sz="1100" dirty="0">
                <a:effectLst/>
                <a:latin typeface="Helvetica" pitchFamily="2" charset="0"/>
              </a:rPr>
              <a:t>模型，可以借助外部能力完成复杂任务。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29" y="1934136"/>
            <a:ext cx="641772" cy="64177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08" y="1934136"/>
            <a:ext cx="542657" cy="542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73"/>
    </mc:Choice>
    <mc:Fallback>
      <p:transition spd="slow" advTm="942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8467" y="1444140"/>
            <a:ext cx="6319843" cy="4008234"/>
          </a:xfrm>
          <a:prstGeom prst="rect">
            <a:avLst/>
          </a:prstGeom>
          <a:solidFill>
            <a:srgbClr val="BBA4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306" y="114990"/>
            <a:ext cx="11135436" cy="73152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rgbClr val="26107F"/>
                </a:solidFill>
              </a:rPr>
              <a:t>对接方式一：文档同步方案，通过文档上传下载接口，但权限不可控、开发门槛高、存储冗余</a:t>
            </a: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21206" y="1284212"/>
            <a:ext cx="3902327" cy="1947048"/>
            <a:chOff x="7648211" y="1159710"/>
            <a:chExt cx="3902327" cy="1947048"/>
          </a:xfrm>
        </p:grpSpPr>
        <p:sp>
          <p:nvSpPr>
            <p:cNvPr id="20" name="文本框 19"/>
            <p:cNvSpPr txBox="1"/>
            <p:nvPr/>
          </p:nvSpPr>
          <p:spPr>
            <a:xfrm>
              <a:off x="8441994" y="1521131"/>
              <a:ext cx="3108544" cy="1585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en-US" altLang="zh-CN" sz="1100" dirty="0" err="1">
                  <a:solidFill>
                    <a:srgbClr val="000000"/>
                  </a:solidFill>
                </a:rPr>
                <a:t>AnyShare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 面向 </a:t>
              </a:r>
              <a:r>
                <a:rPr kumimoji="1" lang="en-US" altLang="zh-CN" sz="1100" dirty="0" err="1">
                  <a:solidFill>
                    <a:srgbClr val="000000"/>
                  </a:solidFill>
                </a:rPr>
                <a:t>Dify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 提供基础的文档存储、分类和管理能力。</a:t>
              </a:r>
              <a:endParaRPr kumimoji="1" lang="en-US" altLang="zh-CN" sz="1100" dirty="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en-US" altLang="zh-CN" sz="1100" dirty="0" err="1">
                  <a:solidFill>
                    <a:srgbClr val="000000"/>
                  </a:solidFill>
                </a:rPr>
                <a:t>Dify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 通过调用</a:t>
              </a:r>
              <a:r>
                <a:rPr kumimoji="1" lang="en-US" altLang="zh-CN" sz="1100" dirty="0">
                  <a:solidFill>
                    <a:srgbClr val="000000"/>
                  </a:solidFill>
                </a:rPr>
                <a:t> </a:t>
              </a:r>
              <a:r>
                <a:rPr kumimoji="1" lang="en-US" altLang="zh-CN" sz="1100" dirty="0" err="1">
                  <a:solidFill>
                    <a:srgbClr val="000000"/>
                  </a:solidFill>
                </a:rPr>
                <a:t>AnyShare</a:t>
              </a:r>
              <a:r>
                <a:rPr kumimoji="1" lang="en-US" altLang="zh-CN" sz="1100" dirty="0">
                  <a:solidFill>
                    <a:srgbClr val="000000"/>
                  </a:solidFill>
                </a:rPr>
                <a:t> 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的文件上传和下载接口，将 </a:t>
              </a:r>
              <a:r>
                <a:rPr kumimoji="1" lang="en-US" altLang="zh-CN" sz="1100" dirty="0" err="1">
                  <a:solidFill>
                    <a:srgbClr val="000000"/>
                  </a:solidFill>
                </a:rPr>
                <a:t>AnyShare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 中的文件下载并存储至 </a:t>
              </a:r>
              <a:r>
                <a:rPr kumimoji="1" lang="en-US" altLang="zh-CN" sz="1100" dirty="0" err="1">
                  <a:solidFill>
                    <a:srgbClr val="000000"/>
                  </a:solidFill>
                </a:rPr>
                <a:t>Dify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 自己的知识库中，并进行解析和切片向量处理，最终应用于智能化应用构建。</a:t>
              </a:r>
              <a:endParaRPr kumimoji="1" lang="zh-CN" altLang="en-US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48211" y="1159710"/>
              <a:ext cx="3767834" cy="638828"/>
              <a:chOff x="7648211" y="1159710"/>
              <a:chExt cx="3767834" cy="638828"/>
            </a:xfrm>
          </p:grpSpPr>
          <p:cxnSp>
            <p:nvCxnSpPr>
              <p:cNvPr id="10" name="直线连接符 9"/>
              <p:cNvCxnSpPr/>
              <p:nvPr/>
            </p:nvCxnSpPr>
            <p:spPr>
              <a:xfrm>
                <a:off x="8255195" y="1159710"/>
                <a:ext cx="3160850" cy="0"/>
              </a:xfrm>
              <a:prstGeom prst="line">
                <a:avLst/>
              </a:prstGeom>
              <a:ln w="19050">
                <a:gradFill>
                  <a:gsLst>
                    <a:gs pos="0">
                      <a:schemeClr val="accent1">
                        <a:lumMod val="45000"/>
                        <a:lumOff val="55000"/>
                        <a:alpha val="0"/>
                      </a:schemeClr>
                    </a:gs>
                    <a:gs pos="9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圆角矩形 1"/>
              <p:cNvSpPr/>
              <p:nvPr/>
            </p:nvSpPr>
            <p:spPr>
              <a:xfrm>
                <a:off x="7648211" y="1159710"/>
                <a:ext cx="638828" cy="638828"/>
              </a:xfrm>
              <a:prstGeom prst="roundRect">
                <a:avLst/>
              </a:prstGeom>
              <a:solidFill>
                <a:srgbClr val="677C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441994" y="1213354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400" b="1" dirty="0">
                    <a:solidFill>
                      <a:srgbClr val="677CF3"/>
                    </a:solidFill>
                  </a:rPr>
                  <a:t>方案描述：</a:t>
                </a:r>
                <a:endParaRPr kumimoji="1" lang="zh-CN" altLang="en-US" sz="1400" b="1" dirty="0">
                  <a:solidFill>
                    <a:srgbClr val="677CF3"/>
                  </a:solidFill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7907" y="1309406"/>
                <a:ext cx="339436" cy="339436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7514332" y="3345265"/>
            <a:ext cx="3897136" cy="2196874"/>
            <a:chOff x="7653402" y="3688877"/>
            <a:chExt cx="3897136" cy="2196874"/>
          </a:xfrm>
        </p:grpSpPr>
        <p:grpSp>
          <p:nvGrpSpPr>
            <p:cNvPr id="8" name="组合 7"/>
            <p:cNvGrpSpPr/>
            <p:nvPr/>
          </p:nvGrpSpPr>
          <p:grpSpPr>
            <a:xfrm>
              <a:off x="7653402" y="3688877"/>
              <a:ext cx="3762643" cy="638828"/>
              <a:chOff x="7791189" y="4177391"/>
              <a:chExt cx="3762643" cy="63882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7791189" y="4177391"/>
                <a:ext cx="638828" cy="638828"/>
              </a:xfrm>
              <a:prstGeom prst="roundRect">
                <a:avLst/>
              </a:prstGeom>
              <a:solidFill>
                <a:srgbClr val="261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7" name="直线连接符 16"/>
              <p:cNvCxnSpPr/>
              <p:nvPr/>
            </p:nvCxnSpPr>
            <p:spPr>
              <a:xfrm>
                <a:off x="8392982" y="4177391"/>
                <a:ext cx="3160850" cy="0"/>
              </a:xfrm>
              <a:prstGeom prst="line">
                <a:avLst/>
              </a:prstGeom>
              <a:ln w="19050">
                <a:gradFill>
                  <a:gsLst>
                    <a:gs pos="0">
                      <a:schemeClr val="accent1">
                        <a:lumMod val="45000"/>
                        <a:lumOff val="55000"/>
                        <a:alpha val="0"/>
                      </a:schemeClr>
                    </a:gs>
                    <a:gs pos="9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/>
            <p:cNvSpPr txBox="1"/>
            <p:nvPr/>
          </p:nvSpPr>
          <p:spPr>
            <a:xfrm>
              <a:off x="8441994" y="373843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b="1" dirty="0">
                  <a:solidFill>
                    <a:srgbClr val="2610B8"/>
                  </a:solidFill>
                </a:rPr>
                <a:t>方案不足：</a:t>
              </a:r>
              <a:endParaRPr kumimoji="1" lang="zh-CN" altLang="en-US" sz="1400" b="1" dirty="0">
                <a:solidFill>
                  <a:srgbClr val="2610B8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441994" y="4046208"/>
              <a:ext cx="3108544" cy="183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en-GB" altLang="zh-CN" sz="1100" dirty="0" err="1">
                  <a:solidFill>
                    <a:srgbClr val="000000"/>
                  </a:solidFill>
                </a:rPr>
                <a:t>Dify</a:t>
              </a:r>
              <a:r>
                <a:rPr kumimoji="1" lang="en-GB" altLang="zh-CN" sz="1100" dirty="0">
                  <a:solidFill>
                    <a:srgbClr val="000000"/>
                  </a:solidFill>
                </a:rPr>
                <a:t> 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平台内置的知识库功能和文本检索和召回机制存在限制，无法轻易变更文本召回结果，无法支持海量数据的内容解析，同时对文件格式的支持也有限。</a:t>
              </a:r>
              <a:endParaRPr kumimoji="1" lang="en-US" altLang="zh-CN" sz="1100" dirty="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1100" dirty="0">
                  <a:solidFill>
                    <a:srgbClr val="000000"/>
                  </a:solidFill>
                </a:rPr>
                <a:t>数据在</a:t>
              </a:r>
              <a:r>
                <a:rPr kumimoji="1" lang="en-US" altLang="zh-CN" sz="1100" dirty="0" err="1">
                  <a:solidFill>
                    <a:srgbClr val="000000"/>
                  </a:solidFill>
                </a:rPr>
                <a:t>AnyShare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和</a:t>
              </a:r>
              <a:r>
                <a:rPr kumimoji="1" lang="en-US" altLang="zh-CN" sz="1100" dirty="0" err="1">
                  <a:solidFill>
                    <a:srgbClr val="000000"/>
                  </a:solidFill>
                </a:rPr>
                <a:t>Dify</a:t>
              </a:r>
              <a:r>
                <a:rPr kumimoji="1" lang="zh-CN" altLang="en-US" sz="1100" dirty="0">
                  <a:solidFill>
                    <a:srgbClr val="000000"/>
                  </a:solidFill>
                </a:rPr>
                <a:t>上各存储一份，数据存储冗余，资源浪费。</a:t>
              </a:r>
              <a:endParaRPr kumimoji="1" lang="en-US" altLang="zh-CN" sz="1100" dirty="0">
                <a:solidFill>
                  <a:srgbClr val="000000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90204" pitchFamily="34" charset="0"/>
                <a:buChar char="•"/>
              </a:pPr>
              <a:r>
                <a:rPr kumimoji="1" lang="zh-CN" altLang="en-US" sz="1100" dirty="0">
                  <a:solidFill>
                    <a:srgbClr val="000000"/>
                  </a:solidFill>
                </a:rPr>
                <a:t>缺乏数据权限管控体系，存在安全风险。</a:t>
              </a:r>
              <a:endParaRPr kumimoji="1" lang="en-US" altLang="zh-CN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96" y="3459725"/>
            <a:ext cx="387047" cy="3870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81" y="1326547"/>
            <a:ext cx="6465774" cy="40082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21032" y="1183005"/>
            <a:ext cx="4820441" cy="3080849"/>
          </a:xfrm>
          <a:prstGeom prst="rect">
            <a:avLst/>
          </a:prstGeom>
          <a:solidFill>
            <a:srgbClr val="BBA4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37" b="24384"/>
          <a:stretch>
            <a:fillRect/>
          </a:stretch>
        </p:blipFill>
        <p:spPr>
          <a:xfrm>
            <a:off x="720824" y="1074270"/>
            <a:ext cx="4820441" cy="309130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3085" y="114935"/>
            <a:ext cx="11135360" cy="119507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26107F"/>
                </a:solidFill>
              </a:rPr>
              <a:t>对接方式二：通过知识增强中间件，实现即配即用</a:t>
            </a: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2210315" y="3352038"/>
            <a:ext cx="5026916" cy="2728958"/>
          </a:xfrm>
          <a:prstGeom prst="rect">
            <a:avLst/>
          </a:prstGeom>
          <a:solidFill>
            <a:srgbClr val="BBA4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连接符 6"/>
          <p:cNvCxnSpPr/>
          <p:nvPr>
            <p:custDataLst>
              <p:tags r:id="rId2"/>
            </p:custDataLst>
          </p:nvPr>
        </p:nvCxnSpPr>
        <p:spPr>
          <a:xfrm>
            <a:off x="8128190" y="1251150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7521206" y="1251150"/>
            <a:ext cx="638828" cy="638828"/>
          </a:xfrm>
          <a:prstGeom prst="roundRect">
            <a:avLst/>
          </a:prstGeom>
          <a:solidFill>
            <a:srgbClr val="677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/>
          <p:cNvSpPr/>
          <p:nvPr>
            <p:custDataLst>
              <p:tags r:id="rId4"/>
            </p:custDataLst>
          </p:nvPr>
        </p:nvSpPr>
        <p:spPr>
          <a:xfrm>
            <a:off x="7521206" y="3267371"/>
            <a:ext cx="638828" cy="6388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>
            <p:custDataLst>
              <p:tags r:id="rId5"/>
            </p:custDataLst>
          </p:nvPr>
        </p:nvCxnSpPr>
        <p:spPr>
          <a:xfrm>
            <a:off x="8128190" y="3267371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314989" y="1304794"/>
            <a:ext cx="10823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rgbClr val="677CF3"/>
                </a:solidFill>
              </a:rPr>
              <a:t>方案描述：</a:t>
            </a:r>
            <a:endParaRPr kumimoji="1" lang="zh-CN" altLang="en-US" sz="1400" b="1" dirty="0">
              <a:solidFill>
                <a:srgbClr val="677CF3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8315321" y="1616714"/>
            <a:ext cx="3300946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1100" dirty="0" err="1">
                <a:solidFill>
                  <a:srgbClr val="000000"/>
                </a:solidFill>
              </a:rPr>
              <a:t>AnyShare</a:t>
            </a:r>
            <a:r>
              <a:rPr kumimoji="1" lang="zh-CN" altLang="en-US" sz="1100" dirty="0">
                <a:solidFill>
                  <a:srgbClr val="000000"/>
                </a:solidFill>
              </a:rPr>
              <a:t> 提供知识库的完整能力，以及文档解析、切片、向量和召回能力。</a:t>
            </a:r>
            <a:endParaRPr kumimoji="1" lang="en-US" altLang="zh-CN" sz="11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1100" dirty="0" err="1">
                <a:solidFill>
                  <a:srgbClr val="000000"/>
                </a:solidFill>
              </a:rPr>
              <a:t>Dify</a:t>
            </a:r>
            <a:r>
              <a:rPr kumimoji="1" lang="zh-CN" altLang="en-US" sz="1100" dirty="0">
                <a:solidFill>
                  <a:srgbClr val="000000"/>
                </a:solidFill>
              </a:rPr>
              <a:t> 通过外部知识库配置或者</a:t>
            </a:r>
            <a:r>
              <a:rPr kumimoji="1" lang="en-US" altLang="zh-CN" sz="1100" dirty="0">
                <a:solidFill>
                  <a:srgbClr val="000000"/>
                </a:solidFill>
              </a:rPr>
              <a:t>Python</a:t>
            </a:r>
            <a:r>
              <a:rPr kumimoji="1" lang="zh-CN" altLang="en-US" sz="1100" dirty="0">
                <a:solidFill>
                  <a:srgbClr val="000000"/>
                </a:solidFill>
              </a:rPr>
              <a:t>节点可进行灵活调用，高效构建智能体应用</a:t>
            </a:r>
            <a:endParaRPr kumimoji="1" lang="en-US" altLang="zh-CN" sz="11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rgbClr val="000000"/>
                </a:solidFill>
              </a:rPr>
              <a:t>通过将</a:t>
            </a:r>
            <a:r>
              <a:rPr kumimoji="1" lang="en-US" altLang="zh-CN" sz="1100" dirty="0" err="1">
                <a:solidFill>
                  <a:srgbClr val="000000"/>
                </a:solidFill>
              </a:rPr>
              <a:t>AnyShare</a:t>
            </a:r>
            <a:r>
              <a:rPr kumimoji="1" lang="zh-CN" altLang="en-US" sz="1100" dirty="0">
                <a:solidFill>
                  <a:srgbClr val="000000"/>
                </a:solidFill>
              </a:rPr>
              <a:t> 和 </a:t>
            </a:r>
            <a:r>
              <a:rPr kumimoji="1" lang="en-US" altLang="zh-CN" sz="1100" dirty="0" err="1">
                <a:solidFill>
                  <a:srgbClr val="000000"/>
                </a:solidFill>
              </a:rPr>
              <a:t>Dify</a:t>
            </a:r>
            <a:r>
              <a:rPr kumimoji="1" lang="zh-CN" altLang="en-US" sz="1100" dirty="0">
                <a:solidFill>
                  <a:srgbClr val="000000"/>
                </a:solidFill>
              </a:rPr>
              <a:t> 的用户体系进行映射，实现数据权限的一致性，确保数据访问安全合规。</a:t>
            </a:r>
            <a:endParaRPr kumimoji="1" lang="en-US" altLang="zh-CN" sz="1100" dirty="0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8314989" y="3321014"/>
            <a:ext cx="10823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accent2"/>
                </a:solidFill>
              </a:rPr>
              <a:t>方案优势：</a:t>
            </a:r>
            <a:endParaRPr kumimoji="1"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8314988" y="3628791"/>
            <a:ext cx="3300946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en-US" altLang="zh-CN" sz="1100" dirty="0" err="1">
                <a:solidFill>
                  <a:srgbClr val="000000"/>
                </a:solidFill>
              </a:rPr>
              <a:t>AnyShare</a:t>
            </a:r>
            <a:r>
              <a:rPr kumimoji="1" lang="zh-CN" altLang="en-US" sz="1100" dirty="0">
                <a:solidFill>
                  <a:srgbClr val="000000"/>
                </a:solidFill>
              </a:rPr>
              <a:t> 提供原生文档管理和向量、切片和召回能力，解决</a:t>
            </a:r>
            <a:r>
              <a:rPr kumimoji="1" lang="en-GB" altLang="zh-CN" sz="1100" dirty="0" err="1">
                <a:solidFill>
                  <a:srgbClr val="000000"/>
                </a:solidFill>
              </a:rPr>
              <a:t>Dify</a:t>
            </a:r>
            <a:r>
              <a:rPr kumimoji="1" lang="en-GB" altLang="zh-CN" sz="1100" dirty="0">
                <a:solidFill>
                  <a:srgbClr val="000000"/>
                </a:solidFill>
              </a:rPr>
              <a:t> </a:t>
            </a:r>
            <a:r>
              <a:rPr kumimoji="1" lang="zh-CN" altLang="en-US" sz="1100" dirty="0">
                <a:solidFill>
                  <a:srgbClr val="000000"/>
                </a:solidFill>
              </a:rPr>
              <a:t>平台内置的知识库功能和文本检索和召回机制存在限制，无法轻易变更文本召回结果的问题。</a:t>
            </a:r>
            <a:endParaRPr kumimoji="1" lang="en-US" altLang="zh-CN" sz="11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100" dirty="0">
                <a:solidFill>
                  <a:srgbClr val="000000"/>
                </a:solidFill>
              </a:rPr>
              <a:t>基于</a:t>
            </a:r>
            <a:r>
              <a:rPr kumimoji="1" lang="en-US" altLang="zh-CN" sz="1100" dirty="0" err="1">
                <a:solidFill>
                  <a:srgbClr val="000000"/>
                </a:solidFill>
              </a:rPr>
              <a:t>AnyShare</a:t>
            </a:r>
            <a:r>
              <a:rPr kumimoji="1" lang="zh-CN" altLang="en-US" sz="1100" dirty="0">
                <a:solidFill>
                  <a:srgbClr val="000000"/>
                </a:solidFill>
              </a:rPr>
              <a:t>完善的数据权限管控，保障安全合规。</a:t>
            </a:r>
            <a:endParaRPr kumimoji="1" lang="zh-CN" altLang="en-US" sz="1100" dirty="0">
              <a:solidFill>
                <a:srgbClr val="00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7521206" y="5261422"/>
            <a:ext cx="638828" cy="638828"/>
          </a:xfrm>
          <a:prstGeom prst="roundRect">
            <a:avLst/>
          </a:prstGeom>
          <a:solidFill>
            <a:srgbClr val="BBA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" name="直线连接符 25"/>
          <p:cNvCxnSpPr/>
          <p:nvPr/>
        </p:nvCxnSpPr>
        <p:spPr>
          <a:xfrm>
            <a:off x="8117808" y="5261422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304607" y="531097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2610B8"/>
                </a:solidFill>
              </a:rPr>
              <a:t>适用客户：</a:t>
            </a:r>
            <a:endParaRPr kumimoji="1" lang="zh-CN" altLang="en-US" sz="1400" b="1" dirty="0">
              <a:solidFill>
                <a:srgbClr val="2610B8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04607" y="5618753"/>
            <a:ext cx="3300946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000000"/>
                </a:solidFill>
              </a:rPr>
              <a:t>已应用</a:t>
            </a:r>
            <a:r>
              <a:rPr kumimoji="1" lang="en-US" altLang="zh-CN" sz="1100" dirty="0" err="1">
                <a:solidFill>
                  <a:srgbClr val="000000"/>
                </a:solidFill>
              </a:rPr>
              <a:t>Dify</a:t>
            </a:r>
            <a:r>
              <a:rPr kumimoji="1" lang="zh-CN" altLang="en-US" sz="1100" dirty="0">
                <a:solidFill>
                  <a:srgbClr val="000000"/>
                </a:solidFill>
              </a:rPr>
              <a:t>，且购买了爱数</a:t>
            </a:r>
            <a:r>
              <a:rPr kumimoji="1" lang="en-US" altLang="zh-CN" sz="1100" dirty="0">
                <a:solidFill>
                  <a:srgbClr val="000000"/>
                </a:solidFill>
              </a:rPr>
              <a:t>AnyShare+</a:t>
            </a:r>
            <a:r>
              <a:rPr kumimoji="1" lang="zh-CN" altLang="en-US" sz="1100" dirty="0">
                <a:solidFill>
                  <a:srgbClr val="000000"/>
                </a:solidFill>
              </a:rPr>
              <a:t>知识增强中间件，或智能知识管理的新（老）客户</a:t>
            </a:r>
            <a:endParaRPr kumimoji="1" lang="en-US" altLang="zh-CN" sz="1100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02" y="1400846"/>
            <a:ext cx="339436" cy="3394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80" y="5381396"/>
            <a:ext cx="398880" cy="3988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66" y="3382431"/>
            <a:ext cx="408709" cy="408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3682" y="3142104"/>
            <a:ext cx="5053890" cy="28428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8254365" y="902335"/>
            <a:ext cx="35902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</a:rPr>
              <a:t>AnyShare</a:t>
            </a:r>
            <a:r>
              <a:rPr lang="zh-CN" altLang="en-US" sz="1000">
                <a:solidFill>
                  <a:schemeClr val="accent2"/>
                </a:solidFill>
              </a:rPr>
              <a:t>提供全面的解析、向量、召回、权限管控等能力</a:t>
            </a:r>
            <a:endParaRPr lang="zh-CN" alt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2889" y="114990"/>
            <a:ext cx="11135436" cy="73152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solidFill>
                  <a:srgbClr val="26107F"/>
                </a:solidFill>
              </a:rPr>
              <a:t>对接方式二：通过知识增强中间件，实现即配即用</a:t>
            </a:r>
            <a:br>
              <a:rPr lang="zh-CN" altLang="en-US" sz="3200" dirty="0">
                <a:solidFill>
                  <a:srgbClr val="26107F"/>
                </a:solidFill>
              </a:rPr>
            </a:br>
            <a:endParaRPr lang="zh-CN" altLang="en-US" sz="3200" dirty="0">
              <a:solidFill>
                <a:srgbClr val="26107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77505" y="-633094"/>
            <a:ext cx="3514495" cy="124466"/>
            <a:chOff x="8672794" y="-226694"/>
            <a:chExt cx="3514495" cy="124466"/>
          </a:xfrm>
        </p:grpSpPr>
        <p:grpSp>
          <p:nvGrpSpPr>
            <p:cNvPr id="31" name="Group 43"/>
            <p:cNvGrpSpPr/>
            <p:nvPr/>
          </p:nvGrpSpPr>
          <p:grpSpPr>
            <a:xfrm>
              <a:off x="8672794" y="-226694"/>
              <a:ext cx="3514495" cy="124466"/>
              <a:chOff x="-803972" y="-1"/>
              <a:chExt cx="4993039" cy="197223"/>
            </a:xfrm>
          </p:grpSpPr>
          <p:sp>
            <p:nvSpPr>
              <p:cNvPr id="33" name="Shape 37"/>
              <p:cNvSpPr/>
              <p:nvPr/>
            </p:nvSpPr>
            <p:spPr>
              <a:xfrm>
                <a:off x="-60104" y="-1"/>
                <a:ext cx="619996" cy="197221"/>
              </a:xfrm>
              <a:prstGeom prst="rect">
                <a:avLst/>
              </a:prstGeom>
              <a:solidFill>
                <a:srgbClr val="677C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4" name="Shape 38"/>
              <p:cNvSpPr/>
              <p:nvPr/>
            </p:nvSpPr>
            <p:spPr>
              <a:xfrm>
                <a:off x="-803972" y="-1"/>
                <a:ext cx="619999" cy="197221"/>
              </a:xfrm>
              <a:prstGeom prst="rect">
                <a:avLst/>
              </a:prstGeom>
              <a:solidFill>
                <a:srgbClr val="2610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2610B8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5" name="Shape 39"/>
              <p:cNvSpPr/>
              <p:nvPr/>
            </p:nvSpPr>
            <p:spPr>
              <a:xfrm>
                <a:off x="1427629" y="0"/>
                <a:ext cx="619996" cy="197222"/>
              </a:xfrm>
              <a:prstGeom prst="rect">
                <a:avLst/>
              </a:prstGeom>
              <a:solidFill>
                <a:srgbClr val="3737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6" name="Shape 40"/>
              <p:cNvSpPr/>
              <p:nvPr/>
            </p:nvSpPr>
            <p:spPr>
              <a:xfrm>
                <a:off x="2141443" y="0"/>
                <a:ext cx="619997" cy="197222"/>
              </a:xfrm>
              <a:prstGeom prst="rect">
                <a:avLst/>
              </a:prstGeom>
              <a:solidFill>
                <a:srgbClr val="A5A5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7" name="Shape 41"/>
              <p:cNvSpPr/>
              <p:nvPr/>
            </p:nvSpPr>
            <p:spPr>
              <a:xfrm>
                <a:off x="2855258" y="0"/>
                <a:ext cx="619996" cy="197222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38" name="Shape 42"/>
              <p:cNvSpPr/>
              <p:nvPr/>
            </p:nvSpPr>
            <p:spPr>
              <a:xfrm>
                <a:off x="3569071" y="0"/>
                <a:ext cx="619996" cy="197222"/>
              </a:xfrm>
              <a:prstGeom prst="rect">
                <a:avLst/>
              </a:prstGeom>
              <a:solidFill>
                <a:srgbClr val="5959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</a:defRPr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719978" y="-226694"/>
              <a:ext cx="436403" cy="124465"/>
            </a:xfrm>
            <a:prstGeom prst="rect">
              <a:avLst/>
            </a:prstGeom>
            <a:solidFill>
              <a:srgbClr val="F58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7" name="直线连接符 46"/>
          <p:cNvCxnSpPr/>
          <p:nvPr>
            <p:custDataLst>
              <p:tags r:id="rId1"/>
            </p:custDataLst>
          </p:nvPr>
        </p:nvCxnSpPr>
        <p:spPr>
          <a:xfrm>
            <a:off x="8128190" y="1252847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>
            <p:custDataLst>
              <p:tags r:id="rId2"/>
            </p:custDataLst>
          </p:nvPr>
        </p:nvSpPr>
        <p:spPr>
          <a:xfrm>
            <a:off x="7521206" y="1252847"/>
            <a:ext cx="638828" cy="638828"/>
          </a:xfrm>
          <a:prstGeom prst="roundRect">
            <a:avLst/>
          </a:prstGeom>
          <a:solidFill>
            <a:srgbClr val="677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9" name="直线连接符 48"/>
          <p:cNvCxnSpPr/>
          <p:nvPr>
            <p:custDataLst>
              <p:tags r:id="rId3"/>
            </p:custDataLst>
          </p:nvPr>
        </p:nvCxnSpPr>
        <p:spPr>
          <a:xfrm>
            <a:off x="8128190" y="2761065"/>
            <a:ext cx="316085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>
            <p:custDataLst>
              <p:tags r:id="rId4"/>
            </p:custDataLst>
          </p:nvPr>
        </p:nvSpPr>
        <p:spPr>
          <a:xfrm>
            <a:off x="8314988" y="1306491"/>
            <a:ext cx="3160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400" b="1" dirty="0" err="1">
                <a:solidFill>
                  <a:srgbClr val="677CF3"/>
                </a:solidFill>
              </a:rPr>
              <a:t>Dify</a:t>
            </a:r>
            <a:r>
              <a:rPr kumimoji="1" lang="en-GB" altLang="zh-CN" sz="1400" b="1" dirty="0">
                <a:solidFill>
                  <a:srgbClr val="677CF3"/>
                </a:solidFill>
              </a:rPr>
              <a:t> </a:t>
            </a:r>
            <a:r>
              <a:rPr kumimoji="1" lang="zh-CN" altLang="en-US" sz="1400" b="1" dirty="0">
                <a:solidFill>
                  <a:srgbClr val="677CF3"/>
                </a:solidFill>
              </a:rPr>
              <a:t>和 </a:t>
            </a:r>
            <a:r>
              <a:rPr kumimoji="1" lang="en-GB" altLang="zh-CN" sz="1400" b="1" dirty="0" err="1">
                <a:solidFill>
                  <a:srgbClr val="677CF3"/>
                </a:solidFill>
              </a:rPr>
              <a:t>AnyShare</a:t>
            </a:r>
            <a:r>
              <a:rPr kumimoji="1" lang="en-GB" altLang="zh-CN" sz="1400" b="1" dirty="0">
                <a:solidFill>
                  <a:srgbClr val="677CF3"/>
                </a:solidFill>
              </a:rPr>
              <a:t> </a:t>
            </a:r>
            <a:r>
              <a:rPr kumimoji="1" lang="zh-CN" altLang="en-US" sz="1400" b="1" dirty="0">
                <a:solidFill>
                  <a:srgbClr val="677CF3"/>
                </a:solidFill>
              </a:rPr>
              <a:t>的用户权限同步</a:t>
            </a:r>
            <a:endParaRPr kumimoji="1" lang="zh-CN" altLang="en-US" sz="1400" b="1" dirty="0">
              <a:solidFill>
                <a:srgbClr val="677CF3"/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5"/>
            </p:custDataLst>
          </p:nvPr>
        </p:nvSpPr>
        <p:spPr>
          <a:xfrm>
            <a:off x="8309730" y="1614268"/>
            <a:ext cx="3160350" cy="2605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AnyShare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 和 </a:t>
            </a:r>
            <a:r>
              <a:rPr lang="en-GB" altLang="zh-CN" sz="1100" dirty="0" err="1">
                <a:solidFill>
                  <a:srgbClr val="000000"/>
                </a:solidFill>
                <a:latin typeface="Helvetica" pitchFamily="2" charset="0"/>
              </a:rPr>
              <a:t>D</a:t>
            </a:r>
            <a:r>
              <a:rPr lang="en-GB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ify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 保持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【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用户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】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的统一，比如用户名、用户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ID</a:t>
            </a:r>
            <a:r>
              <a:rPr lang="zh-CN" altLang="en-US" sz="1100" dirty="0">
                <a:solidFill>
                  <a:srgbClr val="000000"/>
                </a:solidFill>
                <a:latin typeface="Helvetica" pitchFamily="2" charset="0"/>
              </a:rPr>
              <a:t>等</a:t>
            </a:r>
            <a:endParaRPr lang="zh-CN" altLang="en-US" sz="11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altLang="zh-CN" sz="1100" dirty="0" err="1">
                <a:solidFill>
                  <a:srgbClr val="000000"/>
                </a:solidFill>
                <a:latin typeface="Helvetica" pitchFamily="2" charset="0"/>
              </a:rPr>
              <a:t>D</a:t>
            </a:r>
            <a:r>
              <a:rPr lang="en-GB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ify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 召回 </a:t>
            </a:r>
            <a:r>
              <a:rPr lang="en-GB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AnyShare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 的时候，配置召回的元数据信息，传递 </a:t>
            </a:r>
            <a:r>
              <a:rPr lang="en-GB" altLang="zh-CN" sz="1100" dirty="0" err="1">
                <a:solidFill>
                  <a:srgbClr val="000000"/>
                </a:solidFill>
                <a:latin typeface="Helvetica" pitchFamily="2" charset="0"/>
              </a:rPr>
              <a:t>D</a:t>
            </a:r>
            <a:r>
              <a:rPr lang="en-GB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ify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的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【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用户身份信息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】</a:t>
            </a:r>
            <a:endParaRPr lang="en-US" altLang="zh-CN" sz="11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GB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AnyShare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 在召回</a:t>
            </a:r>
            <a:r>
              <a:rPr lang="zh-CN" altLang="en-US" sz="1100" dirty="0">
                <a:solidFill>
                  <a:srgbClr val="000000"/>
                </a:solidFill>
                <a:latin typeface="Helvetica" pitchFamily="2" charset="0"/>
              </a:rPr>
              <a:t>时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，会根据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【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用户身份信息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】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，进行两套系统的用户比对，同时基于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【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用户身份信息</a:t>
            </a:r>
            <a:r>
              <a:rPr lang="en-US" altLang="zh-CN" sz="1100" dirty="0">
                <a:solidFill>
                  <a:srgbClr val="000000"/>
                </a:solidFill>
                <a:effectLst/>
                <a:latin typeface="Helvetica" pitchFamily="2" charset="0"/>
              </a:rPr>
              <a:t>】</a:t>
            </a:r>
            <a:r>
              <a:rPr lang="zh-CN" altLang="en-US" sz="1100" dirty="0">
                <a:solidFill>
                  <a:srgbClr val="000000"/>
                </a:solidFill>
                <a:latin typeface="Helvetica" pitchFamily="2" charset="0"/>
              </a:rPr>
              <a:t>对 </a:t>
            </a:r>
            <a:r>
              <a:rPr lang="en-US" altLang="zh-CN" sz="1100" dirty="0" err="1">
                <a:solidFill>
                  <a:srgbClr val="000000"/>
                </a:solidFill>
                <a:effectLst/>
                <a:latin typeface="Helvetica" pitchFamily="2" charset="0"/>
              </a:rPr>
              <a:t>AnyShare</a:t>
            </a:r>
            <a:r>
              <a:rPr lang="zh-CN" alt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 文档权限进行过滤，只有相应权限的用户才能访问特定的文档，能防止非法用户越权访问数据，保障数据访问安全合规。</a:t>
            </a:r>
            <a:endParaRPr lang="zh-CN" altLang="en-US" sz="11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02" y="1402543"/>
            <a:ext cx="339436" cy="3394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47646" y="948114"/>
            <a:ext cx="4459665" cy="2484457"/>
            <a:chOff x="1347646" y="846510"/>
            <a:chExt cx="4459665" cy="2484457"/>
          </a:xfrm>
        </p:grpSpPr>
        <p:sp>
          <p:nvSpPr>
            <p:cNvPr id="41" name="矩形 40"/>
            <p:cNvSpPr/>
            <p:nvPr/>
          </p:nvSpPr>
          <p:spPr>
            <a:xfrm>
              <a:off x="4383172" y="846510"/>
              <a:ext cx="1424139" cy="1171972"/>
            </a:xfrm>
            <a:prstGeom prst="rect">
              <a:avLst/>
            </a:prstGeom>
            <a:solidFill>
              <a:srgbClr val="2C73FF">
                <a:alpha val="4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7"/>
            <a:srcRect l="1804" r="4569"/>
            <a:stretch>
              <a:fillRect/>
            </a:stretch>
          </p:blipFill>
          <p:spPr>
            <a:xfrm>
              <a:off x="1357789" y="925886"/>
              <a:ext cx="4374674" cy="2104376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  <p:sp>
          <p:nvSpPr>
            <p:cNvPr id="2" name="矩形 1"/>
            <p:cNvSpPr/>
            <p:nvPr/>
          </p:nvSpPr>
          <p:spPr>
            <a:xfrm>
              <a:off x="1347646" y="3030262"/>
              <a:ext cx="2243666" cy="300705"/>
            </a:xfrm>
            <a:prstGeom prst="rect">
              <a:avLst/>
            </a:prstGeom>
            <a:solidFill>
              <a:srgbClr val="2C73FF"/>
            </a:solidFill>
            <a:ln>
              <a:solidFill>
                <a:srgbClr val="2C7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 err="1"/>
                <a:t>Dify</a:t>
              </a:r>
              <a:r>
                <a:rPr kumimoji="1" lang="zh-CN" altLang="en-US" sz="1200" b="1" dirty="0"/>
                <a:t> 权限体系</a:t>
              </a:r>
              <a:endParaRPr kumimoji="1" lang="zh-CN" altLang="en-US" sz="12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59076" y="3229363"/>
            <a:ext cx="4462562" cy="2833734"/>
            <a:chOff x="2659076" y="3330967"/>
            <a:chExt cx="4462562" cy="2833734"/>
          </a:xfrm>
        </p:grpSpPr>
        <p:sp>
          <p:nvSpPr>
            <p:cNvPr id="43" name="矩形 42"/>
            <p:cNvSpPr/>
            <p:nvPr/>
          </p:nvSpPr>
          <p:spPr>
            <a:xfrm>
              <a:off x="2659076" y="4992729"/>
              <a:ext cx="1424138" cy="117197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36203" y="3620605"/>
              <a:ext cx="4385435" cy="2466807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  <p:sp>
          <p:nvSpPr>
            <p:cNvPr id="4" name="矩形 3"/>
            <p:cNvSpPr/>
            <p:nvPr/>
          </p:nvSpPr>
          <p:spPr>
            <a:xfrm>
              <a:off x="4877972" y="3330967"/>
              <a:ext cx="2243666" cy="30070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b="1" dirty="0" err="1"/>
                <a:t>AnyShare</a:t>
              </a:r>
              <a:r>
                <a:rPr kumimoji="1" lang="zh-CN" altLang="en-US" sz="1000" b="1" dirty="0"/>
                <a:t> 权限体系</a:t>
              </a:r>
              <a:endParaRPr kumimoji="1" lang="zh-CN" altLang="en-US" sz="1000" b="1" dirty="0"/>
            </a:p>
          </p:txBody>
        </p:sp>
      </p:grpSp>
      <p:sp>
        <p:nvSpPr>
          <p:cNvPr id="44" name="上下箭头 43"/>
          <p:cNvSpPr/>
          <p:nvPr/>
        </p:nvSpPr>
        <p:spPr>
          <a:xfrm rot="16200000">
            <a:off x="4144076" y="2795380"/>
            <a:ext cx="141756" cy="1071173"/>
          </a:xfrm>
          <a:prstGeom prst="upDownArrow">
            <a:avLst/>
          </a:prstGeom>
          <a:gradFill>
            <a:gsLst>
              <a:gs pos="100000">
                <a:schemeClr val="accent2">
                  <a:alpha val="45000"/>
                </a:schemeClr>
              </a:gs>
              <a:gs pos="0">
                <a:srgbClr val="2C73FF"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54365" y="902335"/>
            <a:ext cx="35902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</a:rPr>
              <a:t>AnyShare</a:t>
            </a:r>
            <a:r>
              <a:rPr lang="zh-CN" altLang="en-US" sz="1000">
                <a:solidFill>
                  <a:schemeClr val="accent2"/>
                </a:solidFill>
              </a:rPr>
              <a:t>提供全面的解析、向量、召回、权限管控等能力</a:t>
            </a:r>
            <a:endParaRPr lang="zh-CN" altLang="en-US"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10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11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12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13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2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3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4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5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6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7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8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ags/tag9.xml><?xml version="1.0" encoding="utf-8"?>
<p:tagLst xmlns:p="http://schemas.openxmlformats.org/presentationml/2006/main">
  <p:tag name="KSO_WM_DIAGRAM_VIRTUALLY_FRAME" val="{&quot;height&quot;:322.56818897637794,&quot;left&quot;:602.6300787401575,&quot;top&quot;:91.31574803149606,&quot;width&quot;:343.01992125984253}"/>
</p:tagLst>
</file>

<file path=ppt/theme/theme1.xml><?xml version="1.0" encoding="utf-8"?>
<a:theme xmlns:a="http://schemas.openxmlformats.org/drawingml/2006/main" name="1_Office 主题​​">
  <a:themeElements>
    <a:clrScheme name="2021AISHU">
      <a:dk1>
        <a:srgbClr val="3A4589"/>
      </a:dk1>
      <a:lt1>
        <a:sysClr val="window" lastClr="FFFFFF"/>
      </a:lt1>
      <a:dk2>
        <a:srgbClr val="3A4589"/>
      </a:dk2>
      <a:lt2>
        <a:srgbClr val="FFFFFF"/>
      </a:lt2>
      <a:accent1>
        <a:srgbClr val="6876CA"/>
      </a:accent1>
      <a:accent2>
        <a:srgbClr val="F5890D"/>
      </a:accent2>
      <a:accent3>
        <a:srgbClr val="A5A5A5"/>
      </a:accent3>
      <a:accent4>
        <a:srgbClr val="AE77B9"/>
      </a:accent4>
      <a:accent5>
        <a:srgbClr val="5B9BD5"/>
      </a:accent5>
      <a:accent6>
        <a:srgbClr val="70AD47"/>
      </a:accent6>
      <a:hlink>
        <a:srgbClr val="48A1FA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3455</Words>
  <Application>WPS 演示</Application>
  <PresentationFormat>宽屏</PresentationFormat>
  <Paragraphs>342</Paragraphs>
  <Slides>12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</vt:lpstr>
      <vt:lpstr>Arial</vt:lpstr>
      <vt:lpstr>quote-cjk-patch</vt:lpstr>
      <vt:lpstr>Thonburi</vt:lpstr>
      <vt:lpstr>inpin heiti</vt:lpstr>
      <vt:lpstr>Helvetica</vt:lpstr>
      <vt:lpstr>宋体</vt:lpstr>
      <vt:lpstr>Arial Unicode MS</vt:lpstr>
      <vt:lpstr>Arial Black</vt:lpstr>
      <vt:lpstr>等线</vt:lpstr>
      <vt:lpstr>汉仪中等线KW</vt:lpstr>
      <vt:lpstr>Calibri</vt:lpstr>
      <vt:lpstr>Helvetica Neue</vt:lpstr>
      <vt:lpstr>汉仪书宋二KW</vt:lpstr>
      <vt:lpstr>苹方-简</vt:lpstr>
      <vt:lpstr>inpin heiti</vt:lpstr>
      <vt:lpstr>quote-cjk-patch</vt:lpstr>
      <vt:lpstr>微软雅黑</vt:lpstr>
      <vt:lpstr>1_Office 主题​​</vt:lpstr>
      <vt:lpstr>PowerPoint 演示文稿</vt:lpstr>
      <vt:lpstr>爱数智能知识管理系统：连接AI能力与业务场景的智能知识底座</vt:lpstr>
      <vt:lpstr>AnyShare 打破“数据孤岛”，实现全域知识融合 </vt:lpstr>
      <vt:lpstr>AnyShare 知识自动提取与分析，为大模型打下坚实基础</vt:lpstr>
      <vt:lpstr>AnyShare 智能知识治理，保障质量与安全</vt:lpstr>
      <vt:lpstr>Dify 专注AI应用搭建</vt:lpstr>
      <vt:lpstr>对接方式一：文档同步方案，通过文档上传下载接口，但权限不可控、开发门槛高、存储冗余</vt:lpstr>
      <vt:lpstr>对接方式二：通过知识增强中间件，实现即配即用</vt:lpstr>
      <vt:lpstr>对接方式二：通过知识增强中间件，实现即配即用 </vt:lpstr>
      <vt:lpstr>对接方式三：内容知识网络增强 Dify 回答的专业性和准确性</vt:lpstr>
      <vt:lpstr>AnyShare 与 Dify 对接方案差异对比</vt:lpstr>
      <vt:lpstr>AnyShare 和 Dify 融合方案的价值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在此处输入您的主标题</dc:title>
  <dc:creator>李琼.品牌营销</dc:creator>
  <cp:lastModifiedBy>poppet</cp:lastModifiedBy>
  <cp:revision>4</cp:revision>
  <dcterms:created xsi:type="dcterms:W3CDTF">2026-04-07T02:36:42Z</dcterms:created>
  <dcterms:modified xsi:type="dcterms:W3CDTF">2026-04-07T02:36:42Z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7529BE7BFE7442D99F947821C11A5CB2_13</vt:lpwstr>
  </property>
  <property fmtid="{D5CDD505-2E9C-101B-9397-08002B2CF9AE}" pid="3" name="KSOProductBuildVer">
    <vt:lpwstr>2052-12.1.25201.25201</vt:lpwstr>
  </property>
</Properties>
</file>